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91" r:id="rId3"/>
    <p:sldId id="292" r:id="rId4"/>
    <p:sldId id="293" r:id="rId5"/>
    <p:sldId id="294" r:id="rId6"/>
    <p:sldId id="295" r:id="rId7"/>
    <p:sldId id="296" r:id="rId8"/>
    <p:sldId id="281" r:id="rId9"/>
    <p:sldId id="285" r:id="rId10"/>
    <p:sldId id="286" r:id="rId11"/>
    <p:sldId id="287" r:id="rId12"/>
    <p:sldId id="288" r:id="rId13"/>
    <p:sldId id="289" r:id="rId14"/>
    <p:sldId id="290" r:id="rId15"/>
    <p:sldId id="282" r:id="rId16"/>
    <p:sldId id="297" r:id="rId17"/>
    <p:sldId id="271" r:id="rId18"/>
    <p:sldId id="263" r:id="rId19"/>
    <p:sldId id="273" r:id="rId20"/>
    <p:sldId id="258" r:id="rId21"/>
    <p:sldId id="274" r:id="rId22"/>
    <p:sldId id="275" r:id="rId23"/>
    <p:sldId id="276" r:id="rId24"/>
    <p:sldId id="277" r:id="rId25"/>
    <p:sldId id="278"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snapToGrid="0">
      <p:cViewPr varScale="1">
        <p:scale>
          <a:sx n="78" d="100"/>
          <a:sy n="78" d="100"/>
        </p:scale>
        <p:origin x="69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1B3ED-E064-49F8-ABC9-F59F9501C5D5}" type="datetimeFigureOut">
              <a:rPr lang="en-US" smtClean="0"/>
              <a:t>Wed, 2024-09-04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A621F-4338-449E-9559-E81013FED423}" type="slidenum">
              <a:rPr lang="en-US" smtClean="0"/>
              <a:t>‹#›</a:t>
            </a:fld>
            <a:endParaRPr lang="en-US"/>
          </a:p>
        </p:txBody>
      </p:sp>
    </p:spTree>
    <p:extLst>
      <p:ext uri="{BB962C8B-B14F-4D97-AF65-F5344CB8AC3E}">
        <p14:creationId xmlns:p14="http://schemas.microsoft.com/office/powerpoint/2010/main" val="356754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t>Hi everyone! Thanks for the invitation!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t>I’m so happy to share with you about the quick demand generation tool, Grid2demand.</a:t>
            </a:r>
          </a:p>
        </p:txBody>
      </p:sp>
      <p:sp>
        <p:nvSpPr>
          <p:cNvPr id="4" name="Slide Number Placeholder 3"/>
          <p:cNvSpPr>
            <a:spLocks noGrp="1"/>
          </p:cNvSpPr>
          <p:nvPr>
            <p:ph type="sldNum" sz="quarter" idx="5"/>
          </p:nvPr>
        </p:nvSpPr>
        <p:spPr/>
        <p:txBody>
          <a:bodyPr/>
          <a:lstStyle/>
          <a:p>
            <a:fld id="{6EF345EE-AD5F-4B17-8226-F86894DFBF38}"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background knowledge is coded in the grid2demand package, and users automatically generate the two sequential steps and take advantage of mapping traffic analysis zone and network efficiently.</a:t>
            </a:r>
          </a:p>
        </p:txBody>
      </p:sp>
      <p:sp>
        <p:nvSpPr>
          <p:cNvPr id="4" name="Slide Number Placeholder 3"/>
          <p:cNvSpPr>
            <a:spLocks noGrp="1"/>
          </p:cNvSpPr>
          <p:nvPr>
            <p:ph type="sldNum" sz="quarter" idx="5"/>
          </p:nvPr>
        </p:nvSpPr>
        <p:spPr/>
        <p:txBody>
          <a:bodyPr/>
          <a:lstStyle/>
          <a:p>
            <a:fld id="{BF2C60B6-1F4C-2D45-971C-F6BF9EFA5051}" type="slidenum">
              <a:rPr lang="en-US" smtClean="0"/>
              <a:t>16</a:t>
            </a:fld>
            <a:endParaRPr lang="en-US"/>
          </a:p>
        </p:txBody>
      </p:sp>
    </p:spTree>
    <p:extLst>
      <p:ext uri="{BB962C8B-B14F-4D97-AF65-F5344CB8AC3E}">
        <p14:creationId xmlns:p14="http://schemas.microsoft.com/office/powerpoint/2010/main" val="343529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look at the framework.</a:t>
            </a:r>
          </a:p>
          <a:p>
            <a:r>
              <a:rPr lang="en-US" altLang="zh-CN" dirty="0"/>
              <a:t>Firstly, network files including POI data are prepared by osm2gmns. The network files and poi trip rate table are the input. It’s OK if there’s no trip rate table.</a:t>
            </a:r>
          </a:p>
          <a:p>
            <a:r>
              <a:rPr lang="en-US" altLang="zh-CN" dirty="0"/>
              <a:t>Then based on four-step travel model, 1) we partition zones by grid, 2) forecast production and attraction for each POI node, boundary node and residential node, 3) and calculate zone-to-zone accessibility.</a:t>
            </a:r>
          </a:p>
          <a:p>
            <a:r>
              <a:rPr lang="en-US" altLang="zh-CN" dirty="0"/>
              <a:t>Finally, apply a classical gravity model to perform trip distribution and randomly get node-to-node demand for assignment. </a:t>
            </a:r>
          </a:p>
          <a:p>
            <a:r>
              <a:rPr lang="en-US" altLang="zh-CN" dirty="0"/>
              <a:t>The output demand and agent files are aligned with standard travel models for static and dynamic transportation management and planning.</a:t>
            </a:r>
          </a:p>
        </p:txBody>
      </p:sp>
      <p:sp>
        <p:nvSpPr>
          <p:cNvPr id="4" name="Slide Number Placeholder 3"/>
          <p:cNvSpPr>
            <a:spLocks noGrp="1"/>
          </p:cNvSpPr>
          <p:nvPr>
            <p:ph type="sldNum" sz="quarter" idx="5"/>
          </p:nvPr>
        </p:nvSpPr>
        <p:spPr/>
        <p:txBody>
          <a:bodyPr/>
          <a:lstStyle/>
          <a:p>
            <a:fld id="{6EF345EE-AD5F-4B17-8226-F86894DFBF38}" type="slidenum">
              <a:rPr lang="en-US" smtClean="0"/>
              <a:t>17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step to apply grid2demand is network preparation. </a:t>
            </a:r>
          </a:p>
          <a:p>
            <a:r>
              <a:rPr lang="en-US" altLang="zh-CN" dirty="0"/>
              <a:t>The .</a:t>
            </a:r>
            <a:r>
              <a:rPr lang="en-US" altLang="zh-CN" dirty="0" err="1"/>
              <a:t>osm</a:t>
            </a:r>
            <a:r>
              <a:rPr lang="en-US" altLang="zh-CN" dirty="0"/>
              <a:t> file of </a:t>
            </a:r>
            <a:r>
              <a:rPr lang="en-US" altLang="zh-CN" dirty="0">
                <a:solidFill>
                  <a:srgbClr val="737373"/>
                </a:solidFill>
                <a:effectLst/>
              </a:rPr>
              <a:t>the area of interest </a:t>
            </a:r>
            <a:r>
              <a:rPr lang="en-US" altLang="zh-CN" dirty="0"/>
              <a:t>can directly exported from OpenStreetMap. And use osm2gmns to convert the network into a routable .csv files in GMNS format.</a:t>
            </a:r>
          </a:p>
          <a:p>
            <a:r>
              <a:rPr lang="en-US" altLang="zh-CN" dirty="0"/>
              <a:t>POI data may need manual modification, </a:t>
            </a:r>
            <a:r>
              <a:rPr lang="en-US" altLang="zh-CN" b="0" i="0" dirty="0">
                <a:solidFill>
                  <a:srgbClr val="000000"/>
                </a:solidFill>
                <a:effectLst/>
                <a:latin typeface="lucida Grande"/>
              </a:rPr>
              <a:t>because building types extracted from OpenStreetMap do not follow a land use type standard.</a:t>
            </a:r>
          </a:p>
          <a:p>
            <a:endParaRPr lang="en-US" altLang="zh-CN"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6EF345EE-AD5F-4B17-8226-F86894DFBF38}" type="slidenum">
              <a:rPr lang="en-US" smtClean="0"/>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import grid2demand. Input the number of grid cells or cell size you’d like. Grids can be automatically generated.</a:t>
            </a:r>
          </a:p>
        </p:txBody>
      </p:sp>
      <p:sp>
        <p:nvSpPr>
          <p:cNvPr id="4" name="Slide Number Placeholder 3"/>
          <p:cNvSpPr>
            <a:spLocks noGrp="1"/>
          </p:cNvSpPr>
          <p:nvPr>
            <p:ph type="sldNum" sz="quarter" idx="5"/>
          </p:nvPr>
        </p:nvSpPr>
        <p:spPr/>
        <p:txBody>
          <a:bodyPr/>
          <a:lstStyle/>
          <a:p>
            <a:fld id="{6EF345EE-AD5F-4B17-8226-F86894DFBF38}" type="slidenum">
              <a:rPr lang="en-US" smtClean="0"/>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ask why we partition zones by grid.</a:t>
            </a:r>
          </a:p>
          <a:p>
            <a:r>
              <a:rPr lang="en-US" dirty="0"/>
              <a:t>Let’s see the left side first. The red boundary is a census tract. If we directly regard it as a traffic analysis zone, most travel demand come from the north side. And TAZs have different shapes and sizes. Such spatial biases may deteriorate the accuracy of travel demand.</a:t>
            </a:r>
          </a:p>
          <a:p>
            <a:r>
              <a:rPr lang="en-US" dirty="0"/>
              <a:t>However, zones partitioned by grids with same size could reduce the spatial biases. Trip generation directly comes from activity nodes aggregating in each grid.</a:t>
            </a:r>
          </a:p>
        </p:txBody>
      </p:sp>
      <p:sp>
        <p:nvSpPr>
          <p:cNvPr id="4" name="Slide Number Placeholder 3"/>
          <p:cNvSpPr>
            <a:spLocks noGrp="1"/>
          </p:cNvSpPr>
          <p:nvPr>
            <p:ph type="sldNum" sz="quarter" idx="5"/>
          </p:nvPr>
        </p:nvSpPr>
        <p:spPr/>
        <p:txBody>
          <a:bodyPr/>
          <a:lstStyle/>
          <a:p>
            <a:fld id="{6EF345EE-AD5F-4B17-8226-F86894DFBF38}" type="slidenum">
              <a:rPr lang="en-US" smtClean="0"/>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lucida Grande"/>
              </a:rPr>
              <a:t>In the fourth step, we’re going to get POI production and attraction rates of each land use type with a specific trip purpose.</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lucida Grande"/>
              </a:rPr>
              <a:t>Users can customize trip purpose and trip rate table. Default trip rates are collected according to ITE trip generation rates table.</a:t>
            </a:r>
            <a:endParaRPr lang="en-US" altLang="zh-CN" dirty="0"/>
          </a:p>
        </p:txBody>
      </p:sp>
      <p:sp>
        <p:nvSpPr>
          <p:cNvPr id="4" name="Slide Number Placeholder 3"/>
          <p:cNvSpPr>
            <a:spLocks noGrp="1"/>
          </p:cNvSpPr>
          <p:nvPr>
            <p:ph type="sldNum" sz="quarter" idx="5"/>
          </p:nvPr>
        </p:nvSpPr>
        <p:spPr/>
        <p:txBody>
          <a:bodyPr/>
          <a:lstStyle/>
          <a:p>
            <a:fld id="{6EF345EE-AD5F-4B17-8226-F86894DFBF38}" type="slidenum">
              <a:rPr lang="en-US" smtClean="0"/>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There are three kinds of nodes can generate travel demand.</a:t>
            </a:r>
          </a:p>
          <a:p>
            <a:pPr marL="228600" marR="0" lvl="0" indent="-228600" algn="l" defTabSz="914400" rtl="0" eaLnBrk="1" fontAlgn="auto" latinLnBrk="0" hangingPunct="1">
              <a:lnSpc>
                <a:spcPct val="100000"/>
              </a:lnSpc>
              <a:spcBef>
                <a:spcPts val="0"/>
              </a:spcBef>
              <a:spcAft>
                <a:spcPts val="0"/>
              </a:spcAft>
              <a:buClrTx/>
              <a:buSzTx/>
              <a:buFontTx/>
              <a:buAutoNum type="arabicParenR"/>
              <a:defRPr/>
            </a:pPr>
            <a:r>
              <a:rPr lang="en-US" altLang="zh-CN" dirty="0"/>
              <a:t>The values of production and attraction of each POI node are calculated according to land use type, trip purpose and the area of the building </a:t>
            </a:r>
            <a:r>
              <a:rPr lang="en-US" altLang="zh-CN" dirty="0">
                <a:latin typeface="Arial" panose="020B0604020202020204" pitchFamily="34" charset="0"/>
                <a:cs typeface="Arial" panose="020B0604020202020204" pitchFamily="34" charset="0"/>
              </a:rPr>
              <a:t>(or other unit of measurement).</a:t>
            </a:r>
          </a:p>
          <a:p>
            <a:pPr marL="228600" marR="0" lvl="0" indent="-228600" algn="l" defTabSz="914400" rtl="0" eaLnBrk="1" fontAlgn="auto" latinLnBrk="0" hangingPunct="1">
              <a:lnSpc>
                <a:spcPct val="100000"/>
              </a:lnSpc>
              <a:spcBef>
                <a:spcPts val="0"/>
              </a:spcBef>
              <a:spcAft>
                <a:spcPts val="0"/>
              </a:spcAft>
              <a:buClrTx/>
              <a:buSzTx/>
              <a:buFontTx/>
              <a:buAutoNum type="arabicParenR"/>
              <a:defRPr/>
            </a:pPr>
            <a:r>
              <a:rPr lang="en-US" altLang="zh-CN" dirty="0">
                <a:latin typeface="Arial" panose="020B0604020202020204" pitchFamily="34" charset="0"/>
                <a:cs typeface="Arial" panose="020B0604020202020204" pitchFamily="34" charset="0"/>
              </a:rPr>
              <a:t>For residential nodes and boundary nodes, users can directly customize the production and attraction values.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Arial" panose="020B0604020202020204" pitchFamily="34" charset="0"/>
                <a:cs typeface="Arial" panose="020B0604020202020204" pitchFamily="34" charset="0"/>
              </a:rPr>
              <a:t>In step 5, the values of production and attraction of each node are obtained.</a:t>
            </a:r>
            <a:endParaRPr lang="en-US" altLang="zh-CN" dirty="0"/>
          </a:p>
          <a:p>
            <a:endParaRPr lang="en-US" dirty="0"/>
          </a:p>
        </p:txBody>
      </p:sp>
      <p:sp>
        <p:nvSpPr>
          <p:cNvPr id="4" name="Slide Number Placeholder 3"/>
          <p:cNvSpPr>
            <a:spLocks noGrp="1"/>
          </p:cNvSpPr>
          <p:nvPr>
            <p:ph type="sldNum" sz="quarter" idx="5"/>
          </p:nvPr>
        </p:nvSpPr>
        <p:spPr/>
        <p:txBody>
          <a:bodyPr/>
          <a:lstStyle/>
          <a:p>
            <a:fld id="{6EF345EE-AD5F-4B17-8226-F86894DFBF38}" type="slidenum">
              <a:rPr lang="en-US" smtClean="0"/>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Next step is to calculate accessibility. </a:t>
            </a:r>
            <a:r>
              <a:rPr lang="en-US" altLang="zh-CN" sz="1200" dirty="0">
                <a:latin typeface="Arial" panose="020B0604020202020204" pitchFamily="34" charset="0"/>
                <a:cs typeface="Arial" panose="020B0604020202020204" pitchFamily="34" charset="0"/>
              </a:rPr>
              <a:t>A degree at different latitudes represents different lengths on a flat surface. W</a:t>
            </a:r>
            <a:r>
              <a:rPr lang="en-US" altLang="zh-CN" dirty="0"/>
              <a:t>e need to convert x/y coordinates into lengths on a flat surface. According to the input latitude of the area of interest, equivalent length will be used in the tool.</a:t>
            </a:r>
          </a:p>
          <a:p>
            <a:r>
              <a:rPr lang="en-US" altLang="zh-CN" dirty="0"/>
              <a:t>Currently, accessibility is measured by straight-line distance between zone centroids. Later, we’ll calculate realistic travel distance with a Shortest Path Algorithm.</a:t>
            </a:r>
          </a:p>
        </p:txBody>
      </p:sp>
      <p:sp>
        <p:nvSpPr>
          <p:cNvPr id="4" name="Slide Number Placeholder 3"/>
          <p:cNvSpPr>
            <a:spLocks noGrp="1"/>
          </p:cNvSpPr>
          <p:nvPr>
            <p:ph type="sldNum" sz="quarter" idx="5"/>
          </p:nvPr>
        </p:nvSpPr>
        <p:spPr/>
        <p:txBody>
          <a:bodyPr/>
          <a:lstStyle/>
          <a:p>
            <a:fld id="{6EF345EE-AD5F-4B17-8226-F86894DFBF38}" type="slidenum">
              <a:rPr lang="en-US" smtClean="0"/>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a typical gravity model is utilized to get zone-to-zone demand volume.</a:t>
            </a:r>
          </a:p>
        </p:txBody>
      </p:sp>
      <p:sp>
        <p:nvSpPr>
          <p:cNvPr id="4" name="Slide Number Placeholder 3"/>
          <p:cNvSpPr>
            <a:spLocks noGrp="1"/>
          </p:cNvSpPr>
          <p:nvPr>
            <p:ph type="sldNum" sz="quarter" idx="5"/>
          </p:nvPr>
        </p:nvSpPr>
        <p:spPr/>
        <p:txBody>
          <a:bodyPr/>
          <a:lstStyle/>
          <a:p>
            <a:fld id="{6EF345EE-AD5F-4B17-8226-F86894DFBF38}" type="slidenum">
              <a:rPr lang="en-US" smtClean="0"/>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coefficients of friction factor function can use the default values under a specific trip purpose or customize as well.</a:t>
            </a:r>
          </a:p>
        </p:txBody>
      </p:sp>
      <p:sp>
        <p:nvSpPr>
          <p:cNvPr id="4" name="Slide Number Placeholder 3"/>
          <p:cNvSpPr>
            <a:spLocks noGrp="1"/>
          </p:cNvSpPr>
          <p:nvPr>
            <p:ph type="sldNum" sz="quarter" idx="5"/>
          </p:nvPr>
        </p:nvSpPr>
        <p:spPr/>
        <p:txBody>
          <a:bodyPr/>
          <a:lstStyle/>
          <a:p>
            <a:fld id="{6EF345EE-AD5F-4B17-8226-F86894DFBF38}" type="slidenum">
              <a:rPr lang="en-US" smtClean="0"/>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to understand the decision-making process, planners have implemented the four-step urban planning process. On the left-hand side in this slide, the flowchart shows the typical four step process in transportation planning. Each step estimates 1., estimates 2., estimates 3., and lastly distribute 4. In this sequential process manner, planners can consider travel demand and the characteristics of transportation network, measuring optimal transportation cost. </a:t>
            </a:r>
          </a:p>
          <a:p>
            <a:endParaRPr lang="en-US" dirty="0"/>
          </a:p>
          <a:p>
            <a:r>
              <a:rPr lang="en-US" dirty="0"/>
              <a:t>To avoid the data inconsistency between travel demand and built network environment, we introduce grid2demand package to match the two dimensions efficiently. Particularly, this package helps users generate the first two stages (trip generation and trip distribution).</a:t>
            </a:r>
          </a:p>
        </p:txBody>
      </p:sp>
      <p:sp>
        <p:nvSpPr>
          <p:cNvPr id="4" name="Slide Number Placeholder 3"/>
          <p:cNvSpPr>
            <a:spLocks noGrp="1"/>
          </p:cNvSpPr>
          <p:nvPr>
            <p:ph type="sldNum" sz="quarter" idx="5"/>
          </p:nvPr>
        </p:nvSpPr>
        <p:spPr/>
        <p:txBody>
          <a:bodyPr/>
          <a:lstStyle/>
          <a:p>
            <a:fld id="{BF2C60B6-1F4C-2D45-971C-F6BF9EFA5051}" type="slidenum">
              <a:rPr lang="en-US" smtClean="0"/>
              <a:t>8</a:t>
            </a:fld>
            <a:endParaRPr lang="en-US"/>
          </a:p>
        </p:txBody>
      </p:sp>
    </p:spTree>
    <p:extLst>
      <p:ext uri="{BB962C8B-B14F-4D97-AF65-F5344CB8AC3E}">
        <p14:creationId xmlns:p14="http://schemas.microsoft.com/office/powerpoint/2010/main" val="255913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 to all features stored in .csv format with geometry field, so it’s easy to visualize the output demand and other features in QGIS.</a:t>
            </a:r>
          </a:p>
          <a:p>
            <a:r>
              <a:rPr lang="en-US" altLang="zh-CN" dirty="0"/>
              <a:t>OK, this is a quick introduction to Grid2demand. Let me show you with an online demo now.</a:t>
            </a:r>
          </a:p>
        </p:txBody>
      </p:sp>
      <p:sp>
        <p:nvSpPr>
          <p:cNvPr id="4" name="Slide Number Placeholder 3"/>
          <p:cNvSpPr>
            <a:spLocks noGrp="1"/>
          </p:cNvSpPr>
          <p:nvPr>
            <p:ph type="sldNum" sz="quarter" idx="5"/>
          </p:nvPr>
        </p:nvSpPr>
        <p:spPr/>
        <p:txBody>
          <a:bodyPr/>
          <a:lstStyle/>
          <a:p>
            <a:fld id="{6EF345EE-AD5F-4B17-8226-F86894DFBF38}" type="slidenum">
              <a:rPr lang="en-US" smtClean="0"/>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First, let’s consider the first stage: trip generation. Using socio-demographic and economic data (household size, income), we estimate the number of person trips originating in or destined for a particular traffic analysis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A person trip involves a single person leaving from an origin and arriving at a single destination, and each trip has a classification/purpose based on typical classification such as home-based-work (HBW), home-based-other (HBO), and non-home-based (NHB). To generate trips in our package, we use trip rates given by point of interest ( the default trip generation rates refer to ITE Trip generation manual).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BF2C60B6-1F4C-2D45-971C-F6BF9EFA5051}" type="slidenum">
              <a:rPr lang="en-US" smtClean="0"/>
              <a:t>9</a:t>
            </a:fld>
            <a:endParaRPr lang="en-US"/>
          </a:p>
        </p:txBody>
      </p:sp>
    </p:spTree>
    <p:extLst>
      <p:ext uri="{BB962C8B-B14F-4D97-AF65-F5344CB8AC3E}">
        <p14:creationId xmlns:p14="http://schemas.microsoft.com/office/powerpoint/2010/main" val="232488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In trip-based transportation planning, trip productions/attractions are modeled by a function of population and explanatory variables, which can be obtained from household survey data. For instance, productions in home-based are modeled by the total population and the number of households, and attractions in non-home based (e.g., office) can be generated by the function of the number of households and the number of employees. </a:t>
            </a:r>
          </a:p>
          <a:p>
            <a:endParaRPr lang="en-US" dirty="0"/>
          </a:p>
          <a:p>
            <a:r>
              <a:rPr lang="en-US" dirty="0"/>
              <a:t>Grid2demand uses the trip rates from POI, computing trip production, and trip attraction. Then, with the information, we move on to the second stage.</a:t>
            </a:r>
            <a:endParaRPr lang="en-US" b="0" i="0" dirty="0">
              <a:solidFill>
                <a:srgbClr val="24292E"/>
              </a:solidFill>
              <a:effectLst/>
              <a:latin typeface="-apple-system"/>
            </a:endParaRPr>
          </a:p>
          <a:p>
            <a:endParaRPr lang="en-US" dirty="0"/>
          </a:p>
          <a:p>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10</a:t>
            </a:fld>
            <a:endParaRPr lang="en-US"/>
          </a:p>
        </p:txBody>
      </p:sp>
    </p:spTree>
    <p:extLst>
      <p:ext uri="{BB962C8B-B14F-4D97-AF65-F5344CB8AC3E}">
        <p14:creationId xmlns:p14="http://schemas.microsoft.com/office/powerpoint/2010/main" val="152503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step generates a trip table to distribute travelers’ origins and destinations in a matrix form. To disaggregate the zone-based production/attraction trips, impedance by travel time will be used. For instance, travelers would select the lower impedance when moving from origin to destination. There are two conventional methods to form the trip distribution matrix; gravity model and destination choice model. In this package, we select the gravity model. </a:t>
            </a:r>
          </a:p>
          <a:p>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11</a:t>
            </a:fld>
            <a:endParaRPr lang="en-US"/>
          </a:p>
        </p:txBody>
      </p:sp>
    </p:spTree>
    <p:extLst>
      <p:ext uri="{BB962C8B-B14F-4D97-AF65-F5344CB8AC3E}">
        <p14:creationId xmlns:p14="http://schemas.microsoft.com/office/powerpoint/2010/main" val="16481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the trip generation and the travel time matrix, Gravity model distributes production/attraction trips (i.e., Origin-destination matrix). As you can see, when summing up the TAZ column 1 in OD matrix, the total number of trips is matched with the number of the trip attraction in TAZ 1.</a:t>
            </a:r>
          </a:p>
        </p:txBody>
      </p:sp>
      <p:sp>
        <p:nvSpPr>
          <p:cNvPr id="4" name="Slide Number Placeholder 3"/>
          <p:cNvSpPr>
            <a:spLocks noGrp="1"/>
          </p:cNvSpPr>
          <p:nvPr>
            <p:ph type="sldNum" sz="quarter" idx="5"/>
          </p:nvPr>
        </p:nvSpPr>
        <p:spPr/>
        <p:txBody>
          <a:bodyPr/>
          <a:lstStyle/>
          <a:p>
            <a:fld id="{BF2C60B6-1F4C-2D45-971C-F6BF9EFA5051}" type="slidenum">
              <a:rPr lang="en-US" smtClean="0"/>
              <a:t>12</a:t>
            </a:fld>
            <a:endParaRPr lang="en-US"/>
          </a:p>
        </p:txBody>
      </p:sp>
    </p:spTree>
    <p:extLst>
      <p:ext uri="{BB962C8B-B14F-4D97-AF65-F5344CB8AC3E}">
        <p14:creationId xmlns:p14="http://schemas.microsoft.com/office/powerpoint/2010/main" val="419904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principle of gravity model is adapted from newton’s law of gravity. Basically, if the shorter the distance between two objects, the greater the gravitational pull between the objects. or If the greater the mass of either or both objects, the stronger the gravitational pull between them. As illustrated in the figure, we can see the stronger gravitational force between A and B than the force of gravity between A and C.</a:t>
            </a:r>
          </a:p>
        </p:txBody>
      </p:sp>
      <p:sp>
        <p:nvSpPr>
          <p:cNvPr id="4" name="Slide Number Placeholder 3"/>
          <p:cNvSpPr>
            <a:spLocks noGrp="1"/>
          </p:cNvSpPr>
          <p:nvPr>
            <p:ph type="sldNum" sz="quarter" idx="5"/>
          </p:nvPr>
        </p:nvSpPr>
        <p:spPr/>
        <p:txBody>
          <a:bodyPr/>
          <a:lstStyle/>
          <a:p>
            <a:fld id="{BF2C60B6-1F4C-2D45-971C-F6BF9EFA5051}" type="slidenum">
              <a:rPr lang="en-US" smtClean="0"/>
              <a:t>13</a:t>
            </a:fld>
            <a:endParaRPr lang="en-US"/>
          </a:p>
        </p:txBody>
      </p:sp>
    </p:spTree>
    <p:extLst>
      <p:ext uri="{BB962C8B-B14F-4D97-AF65-F5344CB8AC3E}">
        <p14:creationId xmlns:p14="http://schemas.microsoft.com/office/powerpoint/2010/main" val="418080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For the OD matrix, a typical gravity model to calculate zone-to-zone demand volume is formulated as follows. </a:t>
            </a:r>
            <a:endParaRPr lang="en-US" dirty="0"/>
          </a:p>
        </p:txBody>
      </p:sp>
      <p:sp>
        <p:nvSpPr>
          <p:cNvPr id="4" name="Slide Number Placeholder 3"/>
          <p:cNvSpPr>
            <a:spLocks noGrp="1"/>
          </p:cNvSpPr>
          <p:nvPr>
            <p:ph type="sldNum" sz="quarter" idx="5"/>
          </p:nvPr>
        </p:nvSpPr>
        <p:spPr/>
        <p:txBody>
          <a:bodyPr/>
          <a:lstStyle/>
          <a:p>
            <a:fld id="{BF2C60B6-1F4C-2D45-971C-F6BF9EFA5051}" type="slidenum">
              <a:rPr lang="en-US" smtClean="0"/>
              <a:t>14</a:t>
            </a:fld>
            <a:endParaRPr lang="en-US"/>
          </a:p>
        </p:txBody>
      </p:sp>
    </p:spTree>
    <p:extLst>
      <p:ext uri="{BB962C8B-B14F-4D97-AF65-F5344CB8AC3E}">
        <p14:creationId xmlns:p14="http://schemas.microsoft.com/office/powerpoint/2010/main" val="261846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background knowledge is coded in the grid2demand package, and users automatically generate the two sequential steps and take advantage of mapping traffic analysis zone and network efficiently.</a:t>
            </a:r>
          </a:p>
        </p:txBody>
      </p:sp>
      <p:sp>
        <p:nvSpPr>
          <p:cNvPr id="4" name="Slide Number Placeholder 3"/>
          <p:cNvSpPr>
            <a:spLocks noGrp="1"/>
          </p:cNvSpPr>
          <p:nvPr>
            <p:ph type="sldNum" sz="quarter" idx="5"/>
          </p:nvPr>
        </p:nvSpPr>
        <p:spPr/>
        <p:txBody>
          <a:bodyPr/>
          <a:lstStyle/>
          <a:p>
            <a:fld id="{BF2C60B6-1F4C-2D45-971C-F6BF9EFA5051}" type="slidenum">
              <a:rPr lang="en-US" smtClean="0"/>
              <a:t>15</a:t>
            </a:fld>
            <a:endParaRPr lang="en-US"/>
          </a:p>
        </p:txBody>
      </p:sp>
    </p:spTree>
    <p:extLst>
      <p:ext uri="{BB962C8B-B14F-4D97-AF65-F5344CB8AC3E}">
        <p14:creationId xmlns:p14="http://schemas.microsoft.com/office/powerpoint/2010/main" val="103330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97B6-7A87-6B75-7D26-4A7341314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33B54-4EB0-BC3B-5A01-D8FA96140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C8F6F-F37A-ADF0-278F-3A6300A7039A}"/>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318A6077-B265-917B-66EC-1FCD7176E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048A3-3F3A-51B9-ED13-C97E154D25C6}"/>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217773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5860-B47D-6482-A6B6-065B2B449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54C3BA-D2CC-C774-CCE1-56CF6EBF14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82E43-F4F0-77FC-601B-A94BF9C41347}"/>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DF4DF4FD-7013-2732-A34B-3BFD2E5BE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8184A-7333-B67A-80D3-4B99A55B74D9}"/>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5365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5173E-43C8-1CA0-FBEB-1A5D57139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DCC9F-E1D0-7D67-275B-F6295CB49B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45CDF-8AB8-F49E-DE3A-2BF3CB6F24C0}"/>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25BBBF60-2BBE-2DF2-213D-6FDAC39BA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2D20E-4B8D-AB1B-4064-6032752B56BD}"/>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92719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Content with Caption">
    <p:spTree>
      <p:nvGrpSpPr>
        <p:cNvPr id="1" name=""/>
        <p:cNvGrpSpPr/>
        <p:nvPr/>
      </p:nvGrpSpPr>
      <p:grpSpPr>
        <a:xfrm>
          <a:off x="0" y="0"/>
          <a:ext cx="0" cy="0"/>
          <a:chOff x="0" y="0"/>
          <a:chExt cx="0" cy="0"/>
        </a:xfrm>
      </p:grpSpPr>
      <p:sp>
        <p:nvSpPr>
          <p:cNvPr id="3" name="Rectangle 2"/>
          <p:cNvSpPr/>
          <p:nvPr userDrawn="1"/>
        </p:nvSpPr>
        <p:spPr>
          <a:xfrm>
            <a:off x="0" y="0"/>
            <a:ext cx="12192000" cy="12191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375093" y="108373"/>
            <a:ext cx="10978707" cy="971550"/>
          </a:xfrm>
        </p:spPr>
        <p:txBody>
          <a:bodyPr anchor="ctr">
            <a:normAutofit/>
          </a:bodyPr>
          <a:lstStyle>
            <a:lvl1pPr>
              <a:defRPr sz="3600" b="1">
                <a:solidFill>
                  <a:schemeClr val="bg1"/>
                </a:solidFill>
              </a:defRPr>
            </a:lvl1pPr>
          </a:lstStyle>
          <a:p>
            <a:endParaRPr lang="en-US" dirty="0"/>
          </a:p>
        </p:txBody>
      </p:sp>
    </p:spTree>
    <p:extLst>
      <p:ext uri="{BB962C8B-B14F-4D97-AF65-F5344CB8AC3E}">
        <p14:creationId xmlns:p14="http://schemas.microsoft.com/office/powerpoint/2010/main" val="68749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CF1D-ACF6-6A73-5383-AEFB95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1328F-BFA1-2B70-31D1-3867F8939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DD913-03AF-C537-2125-8DC11327F5D4}"/>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9CC51F62-2ADC-ED90-F410-0C06867E0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4659E-BF97-11B3-2D94-6549E7289FF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92872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562C-C9E7-F2D4-CDC0-F7410709CB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59546B-029F-4B6A-EA16-9BEB8C386D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F946B-CD3A-B8ED-5C9A-7AF771665EC0}"/>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7222C934-7A11-2F17-866C-B618102A4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38713-EAAF-D816-C990-2BC28E8EB6D2}"/>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32846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E142-BE32-3CD8-7155-378038544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99841-70CA-BF1F-E581-CDB636940C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5AA9F-63A4-9F6C-D75D-6D4F4BCB4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1043-A717-7A6F-8AB8-4FB9C602D87F}"/>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6" name="Footer Placeholder 5">
            <a:extLst>
              <a:ext uri="{FF2B5EF4-FFF2-40B4-BE49-F238E27FC236}">
                <a16:creationId xmlns:a16="http://schemas.microsoft.com/office/drawing/2014/main" id="{8D20D668-DB75-6A4C-65C5-B6F6F98CD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B37B0-636C-94B2-895D-31A1728E2791}"/>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231800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2525-422E-6350-04D7-8A3C61E4D3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87154-0914-9D05-99E3-55CCD99D0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648E9B-C01F-D1A6-32D2-66F83E60D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8BE13D-C858-4EA1-0E5D-8A001A7BE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343D0-166A-DCA3-4448-53C5F61FED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451305-2435-C6C8-7F49-62A69ED67D57}"/>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8" name="Footer Placeholder 7">
            <a:extLst>
              <a:ext uri="{FF2B5EF4-FFF2-40B4-BE49-F238E27FC236}">
                <a16:creationId xmlns:a16="http://schemas.microsoft.com/office/drawing/2014/main" id="{56859E77-E60A-60DB-F7C1-801F439D76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0A5BD7-930A-AD34-55A4-D5176CDCB83D}"/>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366785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48B-70D3-B96A-1061-A14EC016B4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1AE79D-0BCF-05A6-2CC0-50897D15DCFB}"/>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4" name="Footer Placeholder 3">
            <a:extLst>
              <a:ext uri="{FF2B5EF4-FFF2-40B4-BE49-F238E27FC236}">
                <a16:creationId xmlns:a16="http://schemas.microsoft.com/office/drawing/2014/main" id="{E6B68560-9AC1-497C-6EC4-4EDD30904B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3F0364-7491-0936-0968-9F6B823DBE93}"/>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135145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4E8CB-7055-1D55-3DEE-B184DAB2E473}"/>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3" name="Footer Placeholder 2">
            <a:extLst>
              <a:ext uri="{FF2B5EF4-FFF2-40B4-BE49-F238E27FC236}">
                <a16:creationId xmlns:a16="http://schemas.microsoft.com/office/drawing/2014/main" id="{3D4EA087-45C1-0825-4CC1-68194BB7CA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A07F2-42BE-75D8-69C5-63E1182A86E4}"/>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4260739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272E-3694-914F-2FC5-F93F705BD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A307E8-6335-8DED-5AFA-93A30EC02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6A0C8-6469-A7CD-7998-105719B61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B4E60-6B56-BAA3-0989-2B42DCEDCCF4}"/>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6" name="Footer Placeholder 5">
            <a:extLst>
              <a:ext uri="{FF2B5EF4-FFF2-40B4-BE49-F238E27FC236}">
                <a16:creationId xmlns:a16="http://schemas.microsoft.com/office/drawing/2014/main" id="{773004C9-1159-15FA-608B-65EEC35B9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AED53-C831-4D2B-498E-7B87EBC6D13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406135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2E63-93E0-4D00-2027-60B0B6652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50D3A6-18EF-4214-8D13-91FB4ABDC4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735092-6E10-AD19-2A9A-37D051EBB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C80C8-9ED3-41FA-84C8-07C8AFC4D81E}"/>
              </a:ext>
            </a:extLst>
          </p:cNvPr>
          <p:cNvSpPr>
            <a:spLocks noGrp="1"/>
          </p:cNvSpPr>
          <p:nvPr>
            <p:ph type="dt" sz="half" idx="10"/>
          </p:nvPr>
        </p:nvSpPr>
        <p:spPr/>
        <p:txBody>
          <a:bodyPr/>
          <a:lstStyle/>
          <a:p>
            <a:fld id="{313D6D75-C0CD-4CB9-B5EB-EFFEFC2E4443}" type="datetimeFigureOut">
              <a:rPr lang="en-US" smtClean="0"/>
              <a:t>Wed, 2024-09-04</a:t>
            </a:fld>
            <a:endParaRPr lang="en-US"/>
          </a:p>
        </p:txBody>
      </p:sp>
      <p:sp>
        <p:nvSpPr>
          <p:cNvPr id="6" name="Footer Placeholder 5">
            <a:extLst>
              <a:ext uri="{FF2B5EF4-FFF2-40B4-BE49-F238E27FC236}">
                <a16:creationId xmlns:a16="http://schemas.microsoft.com/office/drawing/2014/main" id="{B3BC0D5B-C97A-3D42-84CB-500B60841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47CED-3BA2-C4E6-8DB0-3F21C53FE840}"/>
              </a:ext>
            </a:extLst>
          </p:cNvPr>
          <p:cNvSpPr>
            <a:spLocks noGrp="1"/>
          </p:cNvSpPr>
          <p:nvPr>
            <p:ph type="sldNum" sz="quarter" idx="12"/>
          </p:nvPr>
        </p:nvSpPr>
        <p:spPr/>
        <p:txBody>
          <a:bodyPr/>
          <a:lstStyle/>
          <a:p>
            <a:fld id="{5B3E8F14-7024-4F0F-BA71-F7D8797C5B2C}" type="slidenum">
              <a:rPr lang="en-US" smtClean="0"/>
              <a:t>‹#›</a:t>
            </a:fld>
            <a:endParaRPr lang="en-US"/>
          </a:p>
        </p:txBody>
      </p:sp>
    </p:spTree>
    <p:extLst>
      <p:ext uri="{BB962C8B-B14F-4D97-AF65-F5344CB8AC3E}">
        <p14:creationId xmlns:p14="http://schemas.microsoft.com/office/powerpoint/2010/main" val="55890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5EB2B-3D20-405A-00BD-8020B3FC2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E8B839-AD85-BEE2-8AD4-ED627DBCF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33F23-1091-1918-FEFC-30D5E5DF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3D6D75-C0CD-4CB9-B5EB-EFFEFC2E4443}" type="datetimeFigureOut">
              <a:rPr lang="en-US" smtClean="0"/>
              <a:t>Wed, 2024-09-04</a:t>
            </a:fld>
            <a:endParaRPr lang="en-US"/>
          </a:p>
        </p:txBody>
      </p:sp>
      <p:sp>
        <p:nvSpPr>
          <p:cNvPr id="5" name="Footer Placeholder 4">
            <a:extLst>
              <a:ext uri="{FF2B5EF4-FFF2-40B4-BE49-F238E27FC236}">
                <a16:creationId xmlns:a16="http://schemas.microsoft.com/office/drawing/2014/main" id="{13723D3B-F9DE-D6CB-B7DD-6F5DE1BD4B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A84D3F-D893-F8CC-52A1-5AFC52E9C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3E8F14-7024-4F0F-BA71-F7D8797C5B2C}" type="slidenum">
              <a:rPr lang="en-US" smtClean="0"/>
              <a:t>‹#›</a:t>
            </a:fld>
            <a:endParaRPr lang="en-US"/>
          </a:p>
        </p:txBody>
      </p:sp>
    </p:spTree>
    <p:extLst>
      <p:ext uri="{BB962C8B-B14F-4D97-AF65-F5344CB8AC3E}">
        <p14:creationId xmlns:p14="http://schemas.microsoft.com/office/powerpoint/2010/main" val="301842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u-trans-ai-lab/OSM2GM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0357" y="1969933"/>
            <a:ext cx="10668000" cy="2387600"/>
          </a:xfrm>
        </p:spPr>
        <p:txBody>
          <a:bodyPr>
            <a:noAutofit/>
          </a:bodyPr>
          <a:lstStyle/>
          <a:p>
            <a:r>
              <a:rPr lang="en-US" sz="3200" dirty="0"/>
              <a:t>GRID2DEMAND: A tool for generating zone-to-zone travel demand based on grid zones</a:t>
            </a:r>
            <a:br>
              <a:rPr lang="en-US" sz="3600" dirty="0"/>
            </a:br>
            <a:br>
              <a:rPr lang="en-US" sz="3600" dirty="0"/>
            </a:br>
            <a:r>
              <a:rPr lang="en-US" sz="3600" dirty="0"/>
              <a:t>Roy Luo, Xuesong (Simon) Zhou at ASU</a:t>
            </a:r>
            <a:br>
              <a:rPr lang="en-US" sz="3600" dirty="0"/>
            </a:br>
            <a:br>
              <a:rPr lang="en-US" sz="3600" dirty="0"/>
            </a:br>
            <a:r>
              <a:rPr lang="en-US" sz="3600" dirty="0"/>
              <a:t>Presented at </a:t>
            </a:r>
            <a:r>
              <a:rPr lang="en-US" sz="3600" b="1" i="0" dirty="0">
                <a:solidFill>
                  <a:srgbClr val="000000"/>
                </a:solidFill>
                <a:effectLst/>
                <a:latin typeface="Aptos" panose="020B0004020202020204" pitchFamily="34" charset="0"/>
              </a:rPr>
              <a:t>RTA Training Cycle 2024</a:t>
            </a:r>
            <a:endParaRPr lang="zh-CN" altLang="en-US" sz="36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31"/>
    </mc:Choice>
    <mc:Fallback xmlns="">
      <p:transition spd="slow" advTm="132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69A2-A9FE-47E8-B3D1-642AD09DAAF7}"/>
              </a:ext>
            </a:extLst>
          </p:cNvPr>
          <p:cNvSpPr>
            <a:spLocks noGrp="1"/>
          </p:cNvSpPr>
          <p:nvPr>
            <p:ph type="title"/>
          </p:nvPr>
        </p:nvSpPr>
        <p:spPr/>
        <p:txBody>
          <a:bodyPr/>
          <a:lstStyle/>
          <a:p>
            <a:r>
              <a:rPr lang="en-US" dirty="0"/>
              <a:t>Trips (Production/Attraction)</a:t>
            </a:r>
          </a:p>
        </p:txBody>
      </p:sp>
      <p:pic>
        <p:nvPicPr>
          <p:cNvPr id="4" name="Picture 4">
            <a:extLst>
              <a:ext uri="{FF2B5EF4-FFF2-40B4-BE49-F238E27FC236}">
                <a16:creationId xmlns:a16="http://schemas.microsoft.com/office/drawing/2014/main" id="{453B79A2-1495-4404-AF34-D76CE2C3DB1C}"/>
              </a:ext>
            </a:extLst>
          </p:cNvPr>
          <p:cNvPicPr>
            <a:picLocks noChangeAspect="1" noChangeArrowheads="1"/>
          </p:cNvPicPr>
          <p:nvPr/>
        </p:nvPicPr>
        <p:blipFill>
          <a:blip r:embed="rId3" cstate="print"/>
          <a:srcRect/>
          <a:stretch>
            <a:fillRect/>
          </a:stretch>
        </p:blipFill>
        <p:spPr bwMode="auto">
          <a:xfrm>
            <a:off x="159193" y="1523174"/>
            <a:ext cx="6635307" cy="4444237"/>
          </a:xfrm>
          <a:prstGeom prst="rect">
            <a:avLst/>
          </a:prstGeom>
          <a:noFill/>
          <a:ln w="9525">
            <a:noFill/>
            <a:miter lim="800000"/>
            <a:headEnd/>
            <a:tailEnd/>
          </a:ln>
        </p:spPr>
      </p:pic>
      <p:sp>
        <p:nvSpPr>
          <p:cNvPr id="5" name="Rectangle 3">
            <a:extLst>
              <a:ext uri="{FF2B5EF4-FFF2-40B4-BE49-F238E27FC236}">
                <a16:creationId xmlns:a16="http://schemas.microsoft.com/office/drawing/2014/main" id="{A7990F85-B148-4A8A-8C4D-E5C016E11336}"/>
              </a:ext>
            </a:extLst>
          </p:cNvPr>
          <p:cNvSpPr txBox="1">
            <a:spLocks noChangeArrowheads="1"/>
          </p:cNvSpPr>
          <p:nvPr/>
        </p:nvSpPr>
        <p:spPr>
          <a:xfrm>
            <a:off x="6972300" y="1897029"/>
            <a:ext cx="5060507" cy="36965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ysClr val="windowText" lastClr="000000"/>
                </a:solidFill>
                <a:latin typeface="+mj-lt"/>
              </a:rPr>
              <a:t>Trip production:</a:t>
            </a:r>
          </a:p>
          <a:p>
            <a:pPr lvl="1"/>
            <a:r>
              <a:rPr lang="en-US" sz="2000" dirty="0">
                <a:solidFill>
                  <a:sysClr val="windowText" lastClr="000000"/>
                </a:solidFill>
                <a:latin typeface="+mj-lt"/>
              </a:rPr>
              <a:t>Home end of a home-based trip</a:t>
            </a:r>
          </a:p>
          <a:p>
            <a:pPr lvl="1"/>
            <a:r>
              <a:rPr lang="en-US" sz="2000" dirty="0">
                <a:solidFill>
                  <a:sysClr val="windowText" lastClr="000000"/>
                </a:solidFill>
                <a:latin typeface="+mj-lt"/>
              </a:rPr>
              <a:t>Beginning of a non-home-based trip</a:t>
            </a:r>
            <a:endParaRPr lang="en-US" sz="2500" dirty="0">
              <a:solidFill>
                <a:sysClr val="windowText" lastClr="000000"/>
              </a:solidFill>
              <a:latin typeface="+mj-lt"/>
            </a:endParaRPr>
          </a:p>
          <a:p>
            <a:endParaRPr lang="en-US" b="1" dirty="0">
              <a:solidFill>
                <a:sysClr val="windowText" lastClr="000000"/>
              </a:solidFill>
              <a:latin typeface="+mj-lt"/>
            </a:endParaRPr>
          </a:p>
          <a:p>
            <a:endParaRPr lang="en-US" b="1" dirty="0">
              <a:solidFill>
                <a:sysClr val="windowText" lastClr="000000"/>
              </a:solidFill>
              <a:latin typeface="+mj-lt"/>
            </a:endParaRPr>
          </a:p>
          <a:p>
            <a:r>
              <a:rPr lang="en-US" b="1" dirty="0">
                <a:solidFill>
                  <a:sysClr val="windowText" lastClr="000000"/>
                </a:solidFill>
                <a:latin typeface="+mj-lt"/>
              </a:rPr>
              <a:t>Trip attraction:</a:t>
            </a:r>
          </a:p>
          <a:p>
            <a:pPr lvl="1"/>
            <a:r>
              <a:rPr lang="en-US" sz="2000" dirty="0">
                <a:solidFill>
                  <a:sysClr val="windowText" lastClr="000000"/>
                </a:solidFill>
                <a:latin typeface="+mj-lt"/>
              </a:rPr>
              <a:t>Non-home end of a home-based trip</a:t>
            </a:r>
          </a:p>
          <a:p>
            <a:pPr lvl="1"/>
            <a:r>
              <a:rPr lang="en-US" sz="2000" dirty="0">
                <a:solidFill>
                  <a:sysClr val="windowText" lastClr="000000"/>
                </a:solidFill>
                <a:latin typeface="+mj-lt"/>
              </a:rPr>
              <a:t>Destination of a non-home-based trip</a:t>
            </a:r>
            <a:endParaRPr lang="en-US" sz="2500" dirty="0">
              <a:solidFill>
                <a:sysClr val="windowText" lastClr="000000"/>
              </a:solidFill>
              <a:latin typeface="+mj-lt"/>
            </a:endParaRPr>
          </a:p>
          <a:p>
            <a:endParaRPr lang="en-US" dirty="0">
              <a:solidFill>
                <a:sysClr val="windowText" lastClr="000000"/>
              </a:solidFill>
              <a:latin typeface="+mj-lt"/>
            </a:endParaRPr>
          </a:p>
        </p:txBody>
      </p:sp>
    </p:spTree>
    <p:extLst>
      <p:ext uri="{BB962C8B-B14F-4D97-AF65-F5344CB8AC3E}">
        <p14:creationId xmlns:p14="http://schemas.microsoft.com/office/powerpoint/2010/main" val="2216028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1E22-8040-4281-A38B-9DFDEEDCFD4F}"/>
              </a:ext>
            </a:extLst>
          </p:cNvPr>
          <p:cNvSpPr>
            <a:spLocks noGrp="1"/>
          </p:cNvSpPr>
          <p:nvPr>
            <p:ph type="title"/>
          </p:nvPr>
        </p:nvSpPr>
        <p:spPr/>
        <p:txBody>
          <a:bodyPr/>
          <a:lstStyle/>
          <a:p>
            <a:r>
              <a:rPr lang="en-US" dirty="0"/>
              <a:t>Trip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4AAADF-74AE-4E52-AB7D-CC2FAFF05607}"/>
                  </a:ext>
                </a:extLst>
              </p:cNvPr>
              <p:cNvSpPr txBox="1">
                <a:spLocks/>
              </p:cNvSpPr>
              <p:nvPr/>
            </p:nvSpPr>
            <p:spPr>
              <a:xfrm>
                <a:off x="5130271" y="1397761"/>
                <a:ext cx="6727900" cy="50192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b="1" dirty="0">
                    <a:solidFill>
                      <a:sysClr val="windowText" lastClr="000000"/>
                    </a:solidFill>
                  </a:rPr>
                  <a:t>Second step in the four-step model to develop a trip table by matching travelers’ origins and destinations</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Travel Time Matrix </a:t>
                </a:r>
                <a14:m>
                  <m:oMath xmlns:m="http://schemas.openxmlformats.org/officeDocument/2006/math">
                    <m:r>
                      <a:rPr lang="en-US" sz="2400" b="1" i="1" smtClean="0">
                        <a:solidFill>
                          <a:sysClr val="windowText" lastClr="000000"/>
                        </a:solidFill>
                        <a:latin typeface="Cambria Math" panose="02040503050406030204" pitchFamily="18" charset="0"/>
                      </a:rPr>
                      <m:t>𝑻</m:t>
                    </m:r>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𝑻</m:t>
                        </m:r>
                      </m:e>
                      <m:sub>
                        <m:r>
                          <a:rPr lang="en-US" sz="2400" b="1" i="1" smtClean="0">
                            <a:solidFill>
                              <a:sysClr val="windowText" lastClr="000000"/>
                            </a:solidFill>
                            <a:latin typeface="Cambria Math" panose="02040503050406030204" pitchFamily="18" charset="0"/>
                          </a:rPr>
                          <m:t>𝒊</m:t>
                        </m:r>
                        <m:r>
                          <a:rPr lang="en-US" sz="2400" b="1" i="1" smtClean="0">
                            <a:solidFill>
                              <a:sysClr val="windowText" lastClr="000000"/>
                            </a:solidFill>
                            <a:latin typeface="Cambria Math" panose="02040503050406030204" pitchFamily="18" charset="0"/>
                          </a:rPr>
                          <m:t>,</m:t>
                        </m:r>
                        <m:r>
                          <a:rPr lang="en-US" sz="2400" b="1" i="1" smtClean="0">
                            <a:solidFill>
                              <a:sysClr val="windowText" lastClr="000000"/>
                            </a:solidFill>
                            <a:latin typeface="Cambria Math" panose="02040503050406030204" pitchFamily="18" charset="0"/>
                          </a:rPr>
                          <m:t>𝒋</m:t>
                        </m:r>
                      </m:sub>
                    </m:sSub>
                  </m:oMath>
                </a14:m>
                <a:r>
                  <a:rPr lang="en-US" sz="2400" b="1" dirty="0">
                    <a:solidFill>
                      <a:sysClr val="windowText" lastClr="000000"/>
                    </a:solidFill>
                  </a:rPr>
                  <a:t> and P&amp;A(HBW, HBO, NHB)</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Conventional methods to predict trips</a:t>
                </a:r>
              </a:p>
              <a:p>
                <a:pPr marL="1028700" lvl="1" indent="-342900" algn="just">
                  <a:buFont typeface="Wingdings" panose="05000000000000000000" pitchFamily="2" charset="2"/>
                  <a:buChar char="q"/>
                </a:pPr>
                <a:r>
                  <a:rPr lang="en-US" sz="2000" b="1" dirty="0">
                    <a:solidFill>
                      <a:sysClr val="windowText" lastClr="000000"/>
                    </a:solidFill>
                  </a:rPr>
                  <a:t>Gravity Model</a:t>
                </a:r>
              </a:p>
              <a:p>
                <a:pPr marL="1028700" lvl="1" indent="-342900" algn="just">
                  <a:buFont typeface="Wingdings" panose="05000000000000000000" pitchFamily="2" charset="2"/>
                  <a:buChar char="q"/>
                </a:pPr>
                <a:r>
                  <a:rPr lang="en-US" sz="2000" b="1" dirty="0">
                    <a:solidFill>
                      <a:sysClr val="windowText" lastClr="000000"/>
                    </a:solidFill>
                  </a:rPr>
                  <a:t>Destination Choice Model</a:t>
                </a:r>
              </a:p>
              <a:p>
                <a:pPr marL="1028700" lvl="1" indent="-342900" algn="just">
                  <a:buFont typeface="Wingdings" panose="05000000000000000000" pitchFamily="2" charset="2"/>
                  <a:buChar char="q"/>
                </a:pPr>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marL="400050" indent="-400050" algn="just">
                  <a:buFont typeface="Arial" panose="020B0604020202020204" pitchFamily="34" charset="0"/>
                  <a:buChar char="•"/>
                </a:pPr>
                <a:endParaRPr lang="en-US" sz="2400" dirty="0">
                  <a:solidFill>
                    <a:sysClr val="windowText" lastClr="000000"/>
                  </a:solidFill>
                </a:endParaRPr>
              </a:p>
            </p:txBody>
          </p:sp>
        </mc:Choice>
        <mc:Fallback xmlns="">
          <p:sp>
            <p:nvSpPr>
              <p:cNvPr id="3" name="Content Placeholder 2">
                <a:extLst>
                  <a:ext uri="{FF2B5EF4-FFF2-40B4-BE49-F238E27FC236}">
                    <a16:creationId xmlns:a16="http://schemas.microsoft.com/office/drawing/2014/main" id="{7F4AAADF-74AE-4E52-AB7D-CC2FAFF05607}"/>
                  </a:ext>
                </a:extLst>
              </p:cNvPr>
              <p:cNvSpPr txBox="1">
                <a:spLocks noRot="1" noChangeAspect="1" noMove="1" noResize="1" noEditPoints="1" noAdjustHandles="1" noChangeArrowheads="1" noChangeShapeType="1" noTextEdit="1"/>
              </p:cNvSpPr>
              <p:nvPr/>
            </p:nvSpPr>
            <p:spPr>
              <a:xfrm>
                <a:off x="5130271" y="1397761"/>
                <a:ext cx="6727900" cy="5019212"/>
              </a:xfrm>
              <a:prstGeom prst="rect">
                <a:avLst/>
              </a:prstGeom>
              <a:blipFill>
                <a:blip r:embed="rId3"/>
                <a:stretch>
                  <a:fillRect l="-1269" t="-1578" r="-13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041C45D-D37F-4AAB-9FF9-5DFA7C830282}"/>
              </a:ext>
            </a:extLst>
          </p:cNvPr>
          <p:cNvPicPr>
            <a:picLocks noChangeAspect="1"/>
          </p:cNvPicPr>
          <p:nvPr/>
        </p:nvPicPr>
        <p:blipFill>
          <a:blip r:embed="rId4">
            <a:alphaModFix amt="20000"/>
          </a:blip>
          <a:stretch>
            <a:fillRect/>
          </a:stretch>
        </p:blipFill>
        <p:spPr>
          <a:xfrm>
            <a:off x="0" y="1747032"/>
            <a:ext cx="4791871" cy="4669941"/>
          </a:xfrm>
          <a:prstGeom prst="rect">
            <a:avLst/>
          </a:prstGeom>
        </p:spPr>
      </p:pic>
      <p:sp>
        <p:nvSpPr>
          <p:cNvPr id="8" name="TextBox 7">
            <a:extLst>
              <a:ext uri="{FF2B5EF4-FFF2-40B4-BE49-F238E27FC236}">
                <a16:creationId xmlns:a16="http://schemas.microsoft.com/office/drawing/2014/main" id="{C2F4CE1D-E685-4794-99E4-D04153A9C94C}"/>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sp>
        <p:nvSpPr>
          <p:cNvPr id="12" name="Rectangle 11">
            <a:extLst>
              <a:ext uri="{FF2B5EF4-FFF2-40B4-BE49-F238E27FC236}">
                <a16:creationId xmlns:a16="http://schemas.microsoft.com/office/drawing/2014/main" id="{330CF0E5-F0C6-44D6-B00D-B80BD229B710}"/>
              </a:ext>
            </a:extLst>
          </p:cNvPr>
          <p:cNvSpPr/>
          <p:nvPr/>
        </p:nvSpPr>
        <p:spPr>
          <a:xfrm>
            <a:off x="521548" y="2919737"/>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Trip Distribution</a:t>
            </a:r>
          </a:p>
        </p:txBody>
      </p:sp>
    </p:spTree>
    <p:extLst>
      <p:ext uri="{BB962C8B-B14F-4D97-AF65-F5344CB8AC3E}">
        <p14:creationId xmlns:p14="http://schemas.microsoft.com/office/powerpoint/2010/main" val="399389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C4B8-C2EB-4D43-B7FD-CB095AF5FF60}"/>
              </a:ext>
            </a:extLst>
          </p:cNvPr>
          <p:cNvSpPr>
            <a:spLocks noGrp="1"/>
          </p:cNvSpPr>
          <p:nvPr>
            <p:ph type="title"/>
          </p:nvPr>
        </p:nvSpPr>
        <p:spPr/>
        <p:txBody>
          <a:bodyPr/>
          <a:lstStyle/>
          <a:p>
            <a:r>
              <a:rPr lang="en-US" dirty="0"/>
              <a:t>Origin-Destination Matrix</a:t>
            </a:r>
          </a:p>
        </p:txBody>
      </p:sp>
      <p:sp>
        <p:nvSpPr>
          <p:cNvPr id="18" name="Text Box 39">
            <a:extLst>
              <a:ext uri="{FF2B5EF4-FFF2-40B4-BE49-F238E27FC236}">
                <a16:creationId xmlns:a16="http://schemas.microsoft.com/office/drawing/2014/main" id="{736062D0-EDE4-44BB-B485-57570F9F32C2}"/>
              </a:ext>
            </a:extLst>
          </p:cNvPr>
          <p:cNvSpPr txBox="1">
            <a:spLocks noChangeArrowheads="1"/>
          </p:cNvSpPr>
          <p:nvPr/>
        </p:nvSpPr>
        <p:spPr bwMode="auto">
          <a:xfrm>
            <a:off x="1802606" y="1029489"/>
            <a:ext cx="1957388" cy="711200"/>
          </a:xfrm>
          <a:prstGeom prst="rect">
            <a:avLst/>
          </a:prstGeom>
          <a:solidFill>
            <a:srgbClr val="FF3300"/>
          </a:solidFill>
          <a:ln w="9525">
            <a:solidFill>
              <a:schemeClr val="tx1"/>
            </a:solidFill>
            <a:miter lim="800000"/>
            <a:headEnd/>
            <a:tailEnd/>
          </a:ln>
        </p:spPr>
        <p:txBody>
          <a:bodyPr wrap="none">
            <a:spAutoFit/>
          </a:bodyPr>
          <a:lstStyle/>
          <a:p>
            <a:r>
              <a:rPr lang="en-US" sz="2000" dirty="0"/>
              <a:t>Trip Generation</a:t>
            </a:r>
          </a:p>
          <a:p>
            <a:r>
              <a:rPr lang="en-US" sz="2000" dirty="0"/>
              <a:t>P &amp; A (</a:t>
            </a:r>
            <a:r>
              <a:rPr lang="en-US" sz="2000" b="1" dirty="0"/>
              <a:t>HBW</a:t>
            </a:r>
            <a:r>
              <a:rPr lang="en-US" sz="2000" dirty="0"/>
              <a:t>)</a:t>
            </a:r>
          </a:p>
        </p:txBody>
      </p:sp>
      <mc:AlternateContent xmlns:mc="http://schemas.openxmlformats.org/markup-compatibility/2006" xmlns:a14="http://schemas.microsoft.com/office/drawing/2010/main">
        <mc:Choice Requires="a14">
          <p:sp>
            <p:nvSpPr>
              <p:cNvPr id="19" name="Text Box 71">
                <a:extLst>
                  <a:ext uri="{FF2B5EF4-FFF2-40B4-BE49-F238E27FC236}">
                    <a16:creationId xmlns:a16="http://schemas.microsoft.com/office/drawing/2014/main" id="{873B65BE-B511-4FA7-9813-99E7BDAE657A}"/>
                  </a:ext>
                </a:extLst>
              </p:cNvPr>
              <p:cNvSpPr txBox="1">
                <a:spLocks noChangeArrowheads="1"/>
              </p:cNvSpPr>
              <p:nvPr/>
            </p:nvSpPr>
            <p:spPr bwMode="auto">
              <a:xfrm>
                <a:off x="8111836" y="979055"/>
                <a:ext cx="3034677" cy="736997"/>
              </a:xfrm>
              <a:prstGeom prst="rect">
                <a:avLst/>
              </a:prstGeom>
              <a:solidFill>
                <a:srgbClr val="FF3300"/>
              </a:solidFill>
              <a:ln w="9525">
                <a:solidFill>
                  <a:schemeClr val="tx1"/>
                </a:solidFill>
                <a:miter lim="800000"/>
                <a:headEnd/>
                <a:tailEnd/>
              </a:ln>
            </p:spPr>
            <p:txBody>
              <a:bodyPr wrap="none">
                <a:spAutoFit/>
              </a:bodyPr>
              <a:lstStyle/>
              <a:p>
                <a:r>
                  <a:rPr lang="en-US" sz="2000" dirty="0"/>
                  <a:t>Path Skimming</a:t>
                </a:r>
              </a:p>
              <a:p>
                <a:r>
                  <a:rPr lang="en-US" sz="2000" dirty="0"/>
                  <a:t>Travel Time Matrix (</a:t>
                </a:r>
                <a14:m>
                  <m:oMath xmlns:m="http://schemas.openxmlformats.org/officeDocument/2006/math">
                    <m:r>
                      <a:rPr lang="en-US" sz="2000" b="1" i="1" smtClean="0">
                        <a:solidFill>
                          <a:sysClr val="windowText" lastClr="000000"/>
                        </a:solidFill>
                        <a:latin typeface="Cambria Math" panose="02040503050406030204" pitchFamily="18" charset="0"/>
                      </a:rPr>
                      <m:t>𝑻</m:t>
                    </m:r>
                    <m:sSub>
                      <m:sSubPr>
                        <m:ctrlPr>
                          <a:rPr lang="en-US" sz="2000" b="1" i="1" smtClean="0">
                            <a:solidFill>
                              <a:sysClr val="windowText" lastClr="000000"/>
                            </a:solidFill>
                            <a:latin typeface="Cambria Math" panose="02040503050406030204" pitchFamily="18" charset="0"/>
                          </a:rPr>
                        </m:ctrlPr>
                      </m:sSubPr>
                      <m:e>
                        <m:r>
                          <a:rPr lang="en-US" sz="2000" b="1" i="1" smtClean="0">
                            <a:solidFill>
                              <a:sysClr val="windowText" lastClr="000000"/>
                            </a:solidFill>
                            <a:latin typeface="Cambria Math" panose="02040503050406030204" pitchFamily="18" charset="0"/>
                          </a:rPr>
                          <m:t>𝑻</m:t>
                        </m:r>
                      </m:e>
                      <m:sub>
                        <m:r>
                          <a:rPr lang="en-US" sz="2000" b="1" i="1" smtClean="0">
                            <a:solidFill>
                              <a:sysClr val="windowText" lastClr="000000"/>
                            </a:solidFill>
                            <a:latin typeface="Cambria Math" panose="02040503050406030204" pitchFamily="18" charset="0"/>
                          </a:rPr>
                          <m:t>𝒊</m:t>
                        </m:r>
                        <m:r>
                          <a:rPr lang="en-US" sz="2000" b="1" i="1" smtClean="0">
                            <a:solidFill>
                              <a:sysClr val="windowText" lastClr="000000"/>
                            </a:solidFill>
                            <a:latin typeface="Cambria Math" panose="02040503050406030204" pitchFamily="18" charset="0"/>
                          </a:rPr>
                          <m:t>,</m:t>
                        </m:r>
                        <m:r>
                          <a:rPr lang="en-US" sz="2000" b="1" i="1" smtClean="0">
                            <a:solidFill>
                              <a:sysClr val="windowText" lastClr="000000"/>
                            </a:solidFill>
                            <a:latin typeface="Cambria Math" panose="02040503050406030204" pitchFamily="18" charset="0"/>
                          </a:rPr>
                          <m:t>𝒋</m:t>
                        </m:r>
                      </m:sub>
                    </m:sSub>
                  </m:oMath>
                </a14:m>
                <a:r>
                  <a:rPr lang="en-US" sz="2000" dirty="0"/>
                  <a:t>)</a:t>
                </a:r>
              </a:p>
            </p:txBody>
          </p:sp>
        </mc:Choice>
        <mc:Fallback xmlns="">
          <p:sp>
            <p:nvSpPr>
              <p:cNvPr id="19" name="Text Box 71">
                <a:extLst>
                  <a:ext uri="{FF2B5EF4-FFF2-40B4-BE49-F238E27FC236}">
                    <a16:creationId xmlns:a16="http://schemas.microsoft.com/office/drawing/2014/main" id="{873B65BE-B511-4FA7-9813-99E7BDAE657A}"/>
                  </a:ext>
                </a:extLst>
              </p:cNvPr>
              <p:cNvSpPr txBox="1">
                <a:spLocks noRot="1" noChangeAspect="1" noMove="1" noResize="1" noEditPoints="1" noAdjustHandles="1" noChangeArrowheads="1" noChangeShapeType="1" noTextEdit="1"/>
              </p:cNvSpPr>
              <p:nvPr/>
            </p:nvSpPr>
            <p:spPr bwMode="auto">
              <a:xfrm>
                <a:off x="8111836" y="979055"/>
                <a:ext cx="3034677" cy="736997"/>
              </a:xfrm>
              <a:prstGeom prst="rect">
                <a:avLst/>
              </a:prstGeom>
              <a:blipFill>
                <a:blip r:embed="rId3"/>
                <a:stretch>
                  <a:fillRect l="-2004" t="-3252" r="-1002" b="-8943"/>
                </a:stretch>
              </a:blipFill>
              <a:ln w="9525">
                <a:solidFill>
                  <a:schemeClr val="tx1"/>
                </a:solidFill>
                <a:miter lim="800000"/>
                <a:headEnd/>
                <a:tailEnd/>
              </a:ln>
            </p:spPr>
            <p:txBody>
              <a:bodyPr/>
              <a:lstStyle/>
              <a:p>
                <a:r>
                  <a:rPr lang="en-US">
                    <a:noFill/>
                  </a:rPr>
                  <a:t> </a:t>
                </a:r>
              </a:p>
            </p:txBody>
          </p:sp>
        </mc:Fallback>
      </mc:AlternateContent>
      <p:graphicFrame>
        <p:nvGraphicFramePr>
          <p:cNvPr id="20" name="Group 248">
            <a:extLst>
              <a:ext uri="{FF2B5EF4-FFF2-40B4-BE49-F238E27FC236}">
                <a16:creationId xmlns:a16="http://schemas.microsoft.com/office/drawing/2014/main" id="{F01FEA0B-BAA0-4165-9A87-D3B4D15E128E}"/>
              </a:ext>
            </a:extLst>
          </p:cNvPr>
          <p:cNvGraphicFramePr>
            <a:graphicFrameLocks noGrp="1"/>
          </p:cNvGraphicFramePr>
          <p:nvPr/>
        </p:nvGraphicFramePr>
        <p:xfrm>
          <a:off x="831273" y="1828800"/>
          <a:ext cx="4426527" cy="2011680"/>
        </p:xfrm>
        <a:graphic>
          <a:graphicData uri="http://schemas.openxmlformats.org/drawingml/2006/table">
            <a:tbl>
              <a:tblPr/>
              <a:tblGrid>
                <a:gridCol w="1480127">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Productions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Attractions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602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432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1" name="Group 250">
            <a:extLst>
              <a:ext uri="{FF2B5EF4-FFF2-40B4-BE49-F238E27FC236}">
                <a16:creationId xmlns:a16="http://schemas.microsoft.com/office/drawing/2014/main" id="{0DB81D25-02C0-469F-8698-9EAF2074FF18}"/>
              </a:ext>
            </a:extLst>
          </p:cNvPr>
          <p:cNvGraphicFramePr>
            <a:graphicFrameLocks noGrp="1"/>
          </p:cNvGraphicFramePr>
          <p:nvPr/>
        </p:nvGraphicFramePr>
        <p:xfrm>
          <a:off x="6934200" y="1828800"/>
          <a:ext cx="4419600" cy="201168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736600">
                  <a:extLst>
                    <a:ext uri="{9D8B030D-6E8A-4147-A177-3AD203B41FA5}">
                      <a16:colId xmlns:a16="http://schemas.microsoft.com/office/drawing/2014/main" val="20005"/>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dirty="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i="0" u="none" strike="noStrike" cap="none" normalizeH="0" baseline="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2" name="Text Box 72">
            <a:extLst>
              <a:ext uri="{FF2B5EF4-FFF2-40B4-BE49-F238E27FC236}">
                <a16:creationId xmlns:a16="http://schemas.microsoft.com/office/drawing/2014/main" id="{7D616B0D-796D-47A2-BF08-85A95A318DD2}"/>
              </a:ext>
            </a:extLst>
          </p:cNvPr>
          <p:cNvSpPr txBox="1">
            <a:spLocks noChangeArrowheads="1"/>
          </p:cNvSpPr>
          <p:nvPr/>
        </p:nvSpPr>
        <p:spPr bwMode="auto">
          <a:xfrm>
            <a:off x="4876800" y="3928591"/>
            <a:ext cx="2438400" cy="406400"/>
          </a:xfrm>
          <a:prstGeom prst="rect">
            <a:avLst/>
          </a:prstGeom>
          <a:solidFill>
            <a:srgbClr val="FF3300"/>
          </a:solidFill>
          <a:ln w="9525">
            <a:solidFill>
              <a:schemeClr val="tx1"/>
            </a:solidFill>
            <a:miter lim="800000"/>
            <a:headEnd/>
            <a:tailEnd/>
          </a:ln>
        </p:spPr>
        <p:txBody>
          <a:bodyPr>
            <a:spAutoFit/>
          </a:bodyPr>
          <a:lstStyle/>
          <a:p>
            <a:pPr algn="ctr"/>
            <a:r>
              <a:rPr lang="en-US" sz="2000" dirty="0"/>
              <a:t>Trip Distribution</a:t>
            </a:r>
          </a:p>
        </p:txBody>
      </p:sp>
      <p:graphicFrame>
        <p:nvGraphicFramePr>
          <p:cNvPr id="23" name="Group 252">
            <a:extLst>
              <a:ext uri="{FF2B5EF4-FFF2-40B4-BE49-F238E27FC236}">
                <a16:creationId xmlns:a16="http://schemas.microsoft.com/office/drawing/2014/main" id="{AF8D7A7F-684C-400A-A52C-9BB489319512}"/>
              </a:ext>
            </a:extLst>
          </p:cNvPr>
          <p:cNvGraphicFramePr>
            <a:graphicFrameLocks noGrp="1"/>
          </p:cNvGraphicFramePr>
          <p:nvPr/>
        </p:nvGraphicFramePr>
        <p:xfrm>
          <a:off x="1730733" y="4511040"/>
          <a:ext cx="8730532" cy="2346960"/>
        </p:xfrm>
        <a:graphic>
          <a:graphicData uri="http://schemas.openxmlformats.org/drawingml/2006/table">
            <a:tbl>
              <a:tblPr/>
              <a:tblGrid>
                <a:gridCol w="1241506">
                  <a:extLst>
                    <a:ext uri="{9D8B030D-6E8A-4147-A177-3AD203B41FA5}">
                      <a16:colId xmlns:a16="http://schemas.microsoft.com/office/drawing/2014/main" val="20000"/>
                    </a:ext>
                  </a:extLst>
                </a:gridCol>
                <a:gridCol w="1241506">
                  <a:extLst>
                    <a:ext uri="{9D8B030D-6E8A-4147-A177-3AD203B41FA5}">
                      <a16:colId xmlns:a16="http://schemas.microsoft.com/office/drawing/2014/main" val="20001"/>
                    </a:ext>
                  </a:extLst>
                </a:gridCol>
                <a:gridCol w="1262264">
                  <a:extLst>
                    <a:ext uri="{9D8B030D-6E8A-4147-A177-3AD203B41FA5}">
                      <a16:colId xmlns:a16="http://schemas.microsoft.com/office/drawing/2014/main" val="20002"/>
                    </a:ext>
                  </a:extLst>
                </a:gridCol>
                <a:gridCol w="1220748">
                  <a:extLst>
                    <a:ext uri="{9D8B030D-6E8A-4147-A177-3AD203B41FA5}">
                      <a16:colId xmlns:a16="http://schemas.microsoft.com/office/drawing/2014/main" val="20003"/>
                    </a:ext>
                  </a:extLst>
                </a:gridCol>
                <a:gridCol w="1241506">
                  <a:extLst>
                    <a:ext uri="{9D8B030D-6E8A-4147-A177-3AD203B41FA5}">
                      <a16:colId xmlns:a16="http://schemas.microsoft.com/office/drawing/2014/main" val="20004"/>
                    </a:ext>
                  </a:extLst>
                </a:gridCol>
                <a:gridCol w="1261501">
                  <a:extLst>
                    <a:ext uri="{9D8B030D-6E8A-4147-A177-3AD203B41FA5}">
                      <a16:colId xmlns:a16="http://schemas.microsoft.com/office/drawing/2014/main" val="20005"/>
                    </a:ext>
                  </a:extLst>
                </a:gridCol>
                <a:gridCol w="1261501">
                  <a:extLst>
                    <a:ext uri="{9D8B030D-6E8A-4147-A177-3AD203B41FA5}">
                      <a16:colId xmlns:a16="http://schemas.microsoft.com/office/drawing/2014/main" val="361812562"/>
                    </a:ext>
                  </a:extLst>
                </a:gridCol>
              </a:tblGrid>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TAZ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Productions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147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a:ln>
                            <a:noFill/>
                          </a:ln>
                          <a:solidFill>
                            <a:schemeClr val="tx1"/>
                          </a:solidFill>
                          <a:effectLst/>
                          <a:latin typeface="Arial" pitchFamily="34" charset="0"/>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chemeClr val="tx1"/>
                          </a:solidFill>
                          <a:effectLst/>
                          <a:latin typeface="Arial" pitchFamily="34" charset="0"/>
                        </a:rPr>
                        <a:t>602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369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56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Attractions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1080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531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600" b="1" i="0" u="none" strike="noStrike" cap="none" normalizeH="0" baseline="0" dirty="0">
                          <a:ln>
                            <a:noFill/>
                          </a:ln>
                          <a:solidFill>
                            <a:srgbClr val="C00000"/>
                          </a:solidFill>
                          <a:effectLst/>
                          <a:latin typeface="Arial" pitchFamily="34" charset="0"/>
                        </a:rPr>
                        <a:t>1816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0299252"/>
                  </a:ext>
                </a:extLst>
              </a:tr>
            </a:tbl>
          </a:graphicData>
        </a:graphic>
      </p:graphicFrame>
      <p:cxnSp>
        <p:nvCxnSpPr>
          <p:cNvPr id="25" name="Connector: Elbow 24">
            <a:extLst>
              <a:ext uri="{FF2B5EF4-FFF2-40B4-BE49-F238E27FC236}">
                <a16:creationId xmlns:a16="http://schemas.microsoft.com/office/drawing/2014/main" id="{5E727004-C869-42AA-ACC3-7192EE06163B}"/>
              </a:ext>
            </a:extLst>
          </p:cNvPr>
          <p:cNvCxnSpPr>
            <a:cxnSpLocks/>
            <a:stCxn id="20" idx="3"/>
            <a:endCxn id="22" idx="0"/>
          </p:cNvCxnSpPr>
          <p:nvPr/>
        </p:nvCxnSpPr>
        <p:spPr>
          <a:xfrm>
            <a:off x="5257800" y="2834640"/>
            <a:ext cx="838200" cy="10939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E6F44CC-B423-408C-A967-C13C866CC212}"/>
              </a:ext>
            </a:extLst>
          </p:cNvPr>
          <p:cNvCxnSpPr>
            <a:cxnSpLocks/>
            <a:stCxn id="21" idx="1"/>
            <a:endCxn id="22" idx="0"/>
          </p:cNvCxnSpPr>
          <p:nvPr/>
        </p:nvCxnSpPr>
        <p:spPr>
          <a:xfrm rot="10800000" flipV="1">
            <a:off x="6096000" y="2834639"/>
            <a:ext cx="838200" cy="10939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61C8491-7C8B-4CB1-9C5D-68C590344E22}"/>
              </a:ext>
            </a:extLst>
          </p:cNvPr>
          <p:cNvCxnSpPr>
            <a:cxnSpLocks/>
            <a:stCxn id="22" idx="2"/>
            <a:endCxn id="23" idx="0"/>
          </p:cNvCxnSpPr>
          <p:nvPr/>
        </p:nvCxnSpPr>
        <p:spPr>
          <a:xfrm flipH="1">
            <a:off x="6095999" y="4334991"/>
            <a:ext cx="1" cy="17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3519CD1-B539-4652-8C66-5115A3993918}"/>
              </a:ext>
            </a:extLst>
          </p:cNvPr>
          <p:cNvSpPr/>
          <p:nvPr/>
        </p:nvSpPr>
        <p:spPr>
          <a:xfrm>
            <a:off x="9195954" y="4846319"/>
            <a:ext cx="1265311"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FA94A4C-42C4-498E-A0BB-759E12621854}"/>
              </a:ext>
            </a:extLst>
          </p:cNvPr>
          <p:cNvSpPr/>
          <p:nvPr/>
        </p:nvSpPr>
        <p:spPr>
          <a:xfrm>
            <a:off x="2282536" y="2130040"/>
            <a:ext cx="1477458"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BA41062-961D-46CD-BE04-E845AD15F9DA}"/>
              </a:ext>
            </a:extLst>
          </p:cNvPr>
          <p:cNvSpPr/>
          <p:nvPr/>
        </p:nvSpPr>
        <p:spPr>
          <a:xfrm>
            <a:off x="3820885" y="2151957"/>
            <a:ext cx="1477458"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4E961C-EA14-4784-A6D5-49D9F12B3B9C}"/>
              </a:ext>
            </a:extLst>
          </p:cNvPr>
          <p:cNvSpPr/>
          <p:nvPr/>
        </p:nvSpPr>
        <p:spPr>
          <a:xfrm>
            <a:off x="2977723" y="6498474"/>
            <a:ext cx="1235002" cy="359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F1E4CF-7A51-469C-B531-28BACAB4039D}"/>
              </a:ext>
            </a:extLst>
          </p:cNvPr>
          <p:cNvSpPr txBox="1"/>
          <p:nvPr/>
        </p:nvSpPr>
        <p:spPr>
          <a:xfrm>
            <a:off x="292303" y="5499854"/>
            <a:ext cx="1287532" cy="369332"/>
          </a:xfrm>
          <a:prstGeom prst="rect">
            <a:avLst/>
          </a:prstGeom>
          <a:noFill/>
        </p:spPr>
        <p:txBody>
          <a:bodyPr wrap="none" rtlCol="0">
            <a:spAutoFit/>
          </a:bodyPr>
          <a:lstStyle/>
          <a:p>
            <a:r>
              <a:rPr lang="en-US" b="1" dirty="0"/>
              <a:t>OD matrix</a:t>
            </a:r>
          </a:p>
        </p:txBody>
      </p:sp>
    </p:spTree>
    <p:extLst>
      <p:ext uri="{BB962C8B-B14F-4D97-AF65-F5344CB8AC3E}">
        <p14:creationId xmlns:p14="http://schemas.microsoft.com/office/powerpoint/2010/main" val="321520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3AD5-26DB-4458-9831-D36B799E9622}"/>
              </a:ext>
            </a:extLst>
          </p:cNvPr>
          <p:cNvSpPr>
            <a:spLocks noGrp="1"/>
          </p:cNvSpPr>
          <p:nvPr>
            <p:ph type="title"/>
          </p:nvPr>
        </p:nvSpPr>
        <p:spPr/>
        <p:txBody>
          <a:bodyPr/>
          <a:lstStyle/>
          <a:p>
            <a:r>
              <a:rPr lang="en-US" dirty="0"/>
              <a:t>Gravity Model</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5EA3FEB1-1C1B-4EA4-BDD9-B5583EDE5BE7}"/>
                  </a:ext>
                </a:extLst>
              </p:cNvPr>
              <p:cNvSpPr txBox="1">
                <a:spLocks noChangeArrowheads="1"/>
              </p:cNvSpPr>
              <p:nvPr/>
            </p:nvSpPr>
            <p:spPr>
              <a:xfrm>
                <a:off x="203200" y="1371600"/>
                <a:ext cx="11518900" cy="2057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ysClr val="windowText" lastClr="000000"/>
                    </a:solidFill>
                  </a:rPr>
                  <a:t>Adapted from Newton’s Law of Gravitation</a:t>
                </a:r>
              </a:p>
              <a:p>
                <a:pPr lvl="1"/>
                <a:r>
                  <a:rPr lang="en-US" dirty="0">
                    <a:solidFill>
                      <a:sysClr val="windowText" lastClr="000000"/>
                    </a:solidFill>
                  </a:rPr>
                  <a:t>Gravitation force = function of (mass and distance between them) </a:t>
                </a:r>
              </a:p>
              <a:p>
                <a:pPr lvl="1"/>
                <a14:m>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𝐹</m:t>
                        </m:r>
                      </m:e>
                      <m:sub>
                        <m:r>
                          <a:rPr lang="en-US" b="0" i="1" smtClean="0">
                            <a:solidFill>
                              <a:sysClr val="windowText" lastClr="000000"/>
                            </a:solidFill>
                            <a:latin typeface="Cambria Math" panose="02040503050406030204" pitchFamily="18" charset="0"/>
                          </a:rPr>
                          <m:t>1</m:t>
                        </m:r>
                      </m:sub>
                    </m:sSub>
                    <m:r>
                      <a:rPr lang="en-US" b="0" i="1" smtClean="0">
                        <a:solidFill>
                          <a:sysClr val="windowText" lastClr="000000"/>
                        </a:solidFill>
                        <a:latin typeface="Cambria Math" panose="02040503050406030204" pitchFamily="18" charset="0"/>
                      </a:rPr>
                      <m:t>=</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𝐹</m:t>
                        </m:r>
                      </m:e>
                      <m:sub>
                        <m:r>
                          <a:rPr lang="en-US" b="0" i="1" smtClean="0">
                            <a:solidFill>
                              <a:sysClr val="windowText" lastClr="000000"/>
                            </a:solidFill>
                            <a:latin typeface="Cambria Math" panose="02040503050406030204" pitchFamily="18" charset="0"/>
                          </a:rPr>
                          <m:t>2</m:t>
                        </m:r>
                      </m:sub>
                    </m:sSub>
                    <m:r>
                      <a:rPr lang="en-US" b="0" i="1"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𝐺</m:t>
                    </m:r>
                    <m:f>
                      <m:fPr>
                        <m:ctrlPr>
                          <a:rPr lang="en-US" b="0" i="1" smtClean="0">
                            <a:solidFill>
                              <a:sysClr val="windowText" lastClr="000000"/>
                            </a:solidFill>
                            <a:latin typeface="Cambria Math" panose="02040503050406030204" pitchFamily="18" charset="0"/>
                          </a:rPr>
                        </m:ctrlPr>
                      </m:fPr>
                      <m:num>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1</m:t>
                            </m:r>
                          </m:sub>
                        </m:sSub>
                        <m:r>
                          <a:rPr lang="en-US" b="0" i="1" smtClean="0">
                            <a:solidFill>
                              <a:sysClr val="windowText" lastClr="000000"/>
                            </a:solidFill>
                            <a:latin typeface="Cambria Math" panose="02040503050406030204" pitchFamily="18" charset="0"/>
                            <a:ea typeface="Cambria Math" panose="02040503050406030204" pitchFamily="18" charset="0"/>
                          </a:rPr>
                          <m:t>×</m:t>
                        </m:r>
                        <m:sSub>
                          <m:sSubPr>
                            <m:ctrlPr>
                              <a:rPr lang="en-US" b="0" i="1" smtClean="0">
                                <a:solidFill>
                                  <a:sysClr val="windowText" lastClr="000000"/>
                                </a:solidFill>
                                <a:latin typeface="Cambria Math" panose="02040503050406030204" pitchFamily="18" charset="0"/>
                                <a:ea typeface="Cambria Math" panose="02040503050406030204" pitchFamily="18" charset="0"/>
                              </a:rPr>
                            </m:ctrlPr>
                          </m:sSubPr>
                          <m:e>
                            <m:r>
                              <a:rPr lang="en-US" b="0" i="1" smtClean="0">
                                <a:solidFill>
                                  <a:sysClr val="windowText" lastClr="000000"/>
                                </a:solidFill>
                                <a:latin typeface="Cambria Math" panose="02040503050406030204" pitchFamily="18" charset="0"/>
                                <a:ea typeface="Cambria Math" panose="02040503050406030204" pitchFamily="18" charset="0"/>
                              </a:rPr>
                              <m:t>𝑚</m:t>
                            </m:r>
                          </m:e>
                          <m:sub>
                            <m:r>
                              <a:rPr lang="en-US" b="0" i="1" smtClean="0">
                                <a:solidFill>
                                  <a:sysClr val="windowText" lastClr="000000"/>
                                </a:solidFill>
                                <a:latin typeface="Cambria Math" panose="02040503050406030204" pitchFamily="18" charset="0"/>
                                <a:ea typeface="Cambria Math" panose="02040503050406030204" pitchFamily="18" charset="0"/>
                              </a:rPr>
                              <m:t>2</m:t>
                            </m:r>
                          </m:sub>
                        </m:sSub>
                      </m:num>
                      <m:den>
                        <m:sSup>
                          <m:sSupPr>
                            <m:ctrlPr>
                              <a:rPr lang="en-US" b="0" i="1" smtClean="0">
                                <a:solidFill>
                                  <a:sysClr val="windowText" lastClr="000000"/>
                                </a:solidFill>
                                <a:latin typeface="Cambria Math" panose="02040503050406030204" pitchFamily="18" charset="0"/>
                              </a:rPr>
                            </m:ctrlPr>
                          </m:sSupPr>
                          <m:e>
                            <m:r>
                              <a:rPr lang="en-US" b="0" i="1" smtClean="0">
                                <a:solidFill>
                                  <a:sysClr val="windowText" lastClr="000000"/>
                                </a:solidFill>
                                <a:latin typeface="Cambria Math" panose="02040503050406030204" pitchFamily="18" charset="0"/>
                              </a:rPr>
                              <m:t>𝑟</m:t>
                            </m:r>
                          </m:e>
                          <m:sup>
                            <m:r>
                              <a:rPr lang="en-US" b="0" i="1" smtClean="0">
                                <a:solidFill>
                                  <a:sysClr val="windowText" lastClr="000000"/>
                                </a:solidFill>
                                <a:latin typeface="Cambria Math" panose="02040503050406030204" pitchFamily="18" charset="0"/>
                              </a:rPr>
                              <m:t>2</m:t>
                            </m:r>
                          </m:sup>
                        </m:sSup>
                      </m:den>
                    </m:f>
                  </m:oMath>
                </a14:m>
                <a:endParaRPr lang="en-US" dirty="0">
                  <a:solidFill>
                    <a:sysClr val="windowText" lastClr="000000"/>
                  </a:solidFill>
                </a:endParaRPr>
              </a:p>
              <a:p>
                <a:pPr lvl="1"/>
                <a:r>
                  <a:rPr lang="en-US" dirty="0">
                    <a:solidFill>
                      <a:sysClr val="windowText" lastClr="000000"/>
                    </a:solidFill>
                  </a:rPr>
                  <a:t>The shorter the distance between two objects, and the greater the mass of either or both objects, the greater the gravitational pull between the objects</a:t>
                </a:r>
              </a:p>
            </p:txBody>
          </p:sp>
        </mc:Choice>
        <mc:Fallback xmlns="">
          <p:sp>
            <p:nvSpPr>
              <p:cNvPr id="3" name="Rectangle 3">
                <a:extLst>
                  <a:ext uri="{FF2B5EF4-FFF2-40B4-BE49-F238E27FC236}">
                    <a16:creationId xmlns:a16="http://schemas.microsoft.com/office/drawing/2014/main" id="{5EA3FEB1-1C1B-4EA4-BDD9-B5583EDE5BE7}"/>
                  </a:ext>
                </a:extLst>
              </p:cNvPr>
              <p:cNvSpPr txBox="1">
                <a:spLocks noRot="1" noChangeAspect="1" noMove="1" noResize="1" noEditPoints="1" noAdjustHandles="1" noChangeArrowheads="1" noChangeShapeType="1" noTextEdit="1"/>
              </p:cNvSpPr>
              <p:nvPr/>
            </p:nvSpPr>
            <p:spPr>
              <a:xfrm>
                <a:off x="203200" y="1371600"/>
                <a:ext cx="11518900" cy="2057400"/>
              </a:xfrm>
              <a:prstGeom prst="rect">
                <a:avLst/>
              </a:prstGeom>
              <a:blipFill>
                <a:blip r:embed="rId3"/>
                <a:stretch>
                  <a:fillRect l="-1058" t="-5030" b="-9172"/>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9E1A31ED-7D66-4D51-82BD-7C0E7FDCEF28}"/>
              </a:ext>
            </a:extLst>
          </p:cNvPr>
          <p:cNvSpPr/>
          <p:nvPr/>
        </p:nvSpPr>
        <p:spPr>
          <a:xfrm>
            <a:off x="3733800" y="3771899"/>
            <a:ext cx="1828800" cy="18288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p>
        </p:txBody>
      </p:sp>
      <p:sp>
        <p:nvSpPr>
          <p:cNvPr id="16" name="Oval 15">
            <a:extLst>
              <a:ext uri="{FF2B5EF4-FFF2-40B4-BE49-F238E27FC236}">
                <a16:creationId xmlns:a16="http://schemas.microsoft.com/office/drawing/2014/main" id="{9D9A1537-6397-4959-B554-4BA34CB2425A}"/>
              </a:ext>
            </a:extLst>
          </p:cNvPr>
          <p:cNvSpPr/>
          <p:nvPr/>
        </p:nvSpPr>
        <p:spPr>
          <a:xfrm>
            <a:off x="6677025" y="3519487"/>
            <a:ext cx="914400" cy="91440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a:t>
            </a:r>
          </a:p>
        </p:txBody>
      </p:sp>
      <p:sp>
        <p:nvSpPr>
          <p:cNvPr id="17" name="Oval 16">
            <a:extLst>
              <a:ext uri="{FF2B5EF4-FFF2-40B4-BE49-F238E27FC236}">
                <a16:creationId xmlns:a16="http://schemas.microsoft.com/office/drawing/2014/main" id="{4A17D2E0-D34F-4012-BB5A-4C3A3C54C2A7}"/>
              </a:ext>
            </a:extLst>
          </p:cNvPr>
          <p:cNvSpPr/>
          <p:nvPr/>
        </p:nvSpPr>
        <p:spPr>
          <a:xfrm>
            <a:off x="6934200" y="5400673"/>
            <a:ext cx="914400" cy="914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t>
            </a:r>
          </a:p>
        </p:txBody>
      </p:sp>
      <p:sp>
        <p:nvSpPr>
          <p:cNvPr id="24" name="Arrow: Up-Down 23">
            <a:extLst>
              <a:ext uri="{FF2B5EF4-FFF2-40B4-BE49-F238E27FC236}">
                <a16:creationId xmlns:a16="http://schemas.microsoft.com/office/drawing/2014/main" id="{CA409DFB-B813-4839-8A35-BF7891BDAF3C}"/>
              </a:ext>
            </a:extLst>
          </p:cNvPr>
          <p:cNvSpPr/>
          <p:nvPr/>
        </p:nvSpPr>
        <p:spPr>
          <a:xfrm rot="4380012">
            <a:off x="5863457" y="3702558"/>
            <a:ext cx="512712" cy="114299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Down 24">
            <a:extLst>
              <a:ext uri="{FF2B5EF4-FFF2-40B4-BE49-F238E27FC236}">
                <a16:creationId xmlns:a16="http://schemas.microsoft.com/office/drawing/2014/main" id="{72B7602E-D87C-46B1-9FBF-E095ABDAB3A2}"/>
              </a:ext>
            </a:extLst>
          </p:cNvPr>
          <p:cNvSpPr/>
          <p:nvPr/>
        </p:nvSpPr>
        <p:spPr>
          <a:xfrm rot="6684892">
            <a:off x="5929581" y="4698243"/>
            <a:ext cx="512712" cy="1507138"/>
          </a:xfrm>
          <a:prstGeom prst="upDownArrow">
            <a:avLst>
              <a:gd name="adj1" fmla="val 22938"/>
              <a:gd name="adj2" fmla="val 39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Down 25">
            <a:extLst>
              <a:ext uri="{FF2B5EF4-FFF2-40B4-BE49-F238E27FC236}">
                <a16:creationId xmlns:a16="http://schemas.microsoft.com/office/drawing/2014/main" id="{D8324BC2-D8BB-454B-9B76-9C3C1449DC07}"/>
              </a:ext>
            </a:extLst>
          </p:cNvPr>
          <p:cNvSpPr/>
          <p:nvPr/>
        </p:nvSpPr>
        <p:spPr>
          <a:xfrm rot="21342379">
            <a:off x="7117816" y="4465806"/>
            <a:ext cx="299517" cy="902946"/>
          </a:xfrm>
          <a:prstGeom prst="upDownArrow">
            <a:avLst>
              <a:gd name="adj1" fmla="val 9139"/>
              <a:gd name="adj2" fmla="val 26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24844E-CB5B-453E-9E8E-13196A0C1925}"/>
                  </a:ext>
                </a:extLst>
              </p:cNvPr>
              <p:cNvSpPr txBox="1"/>
              <p:nvPr/>
            </p:nvSpPr>
            <p:spPr>
              <a:xfrm>
                <a:off x="5637717" y="3518915"/>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𝐴𝐵</m:t>
                          </m:r>
                        </m:sub>
                      </m:sSub>
                    </m:oMath>
                  </m:oMathPara>
                </a14:m>
                <a:endParaRPr lang="en-US" sz="2800" dirty="0"/>
              </a:p>
            </p:txBody>
          </p:sp>
        </mc:Choice>
        <mc:Fallback xmlns="">
          <p:sp>
            <p:nvSpPr>
              <p:cNvPr id="11" name="TextBox 10">
                <a:extLst>
                  <a:ext uri="{FF2B5EF4-FFF2-40B4-BE49-F238E27FC236}">
                    <a16:creationId xmlns:a16="http://schemas.microsoft.com/office/drawing/2014/main" id="{7F24844E-CB5B-453E-9E8E-13196A0C1925}"/>
                  </a:ext>
                </a:extLst>
              </p:cNvPr>
              <p:cNvSpPr txBox="1">
                <a:spLocks noRot="1" noChangeAspect="1" noMove="1" noResize="1" noEditPoints="1" noAdjustHandles="1" noChangeArrowheads="1" noChangeShapeType="1" noTextEdit="1"/>
              </p:cNvSpPr>
              <p:nvPr/>
            </p:nvSpPr>
            <p:spPr>
              <a:xfrm>
                <a:off x="5637717" y="3518915"/>
                <a:ext cx="6858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A886F8-892B-4148-9978-3AC44806D564}"/>
                  </a:ext>
                </a:extLst>
              </p:cNvPr>
              <p:cNvSpPr txBox="1"/>
              <p:nvPr/>
            </p:nvSpPr>
            <p:spPr>
              <a:xfrm>
                <a:off x="5746686" y="5391918"/>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𝐴𝐶</m:t>
                          </m:r>
                        </m:sub>
                      </m:sSub>
                    </m:oMath>
                  </m:oMathPara>
                </a14:m>
                <a:endParaRPr lang="en-US" sz="2800" dirty="0"/>
              </a:p>
            </p:txBody>
          </p:sp>
        </mc:Choice>
        <mc:Fallback xmlns="">
          <p:sp>
            <p:nvSpPr>
              <p:cNvPr id="12" name="TextBox 11">
                <a:extLst>
                  <a:ext uri="{FF2B5EF4-FFF2-40B4-BE49-F238E27FC236}">
                    <a16:creationId xmlns:a16="http://schemas.microsoft.com/office/drawing/2014/main" id="{BAA886F8-892B-4148-9978-3AC44806D564}"/>
                  </a:ext>
                </a:extLst>
              </p:cNvPr>
              <p:cNvSpPr txBox="1">
                <a:spLocks noRot="1" noChangeAspect="1" noMove="1" noResize="1" noEditPoints="1" noAdjustHandles="1" noChangeArrowheads="1" noChangeShapeType="1" noTextEdit="1"/>
              </p:cNvSpPr>
              <p:nvPr/>
            </p:nvSpPr>
            <p:spPr>
              <a:xfrm>
                <a:off x="5746686" y="5391918"/>
                <a:ext cx="6858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152691-2478-4816-9297-2238302D45EE}"/>
                  </a:ext>
                </a:extLst>
              </p:cNvPr>
              <p:cNvSpPr txBox="1"/>
              <p:nvPr/>
            </p:nvSpPr>
            <p:spPr>
              <a:xfrm>
                <a:off x="7450957" y="4604856"/>
                <a:ext cx="685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𝐹</m:t>
                          </m:r>
                        </m:e>
                        <m:sub>
                          <m:r>
                            <a:rPr lang="en-US" sz="2800" b="0" i="1" smtClean="0">
                              <a:solidFill>
                                <a:sysClr val="windowText" lastClr="000000"/>
                              </a:solidFill>
                              <a:latin typeface="Cambria Math" panose="02040503050406030204" pitchFamily="18" charset="0"/>
                            </a:rPr>
                            <m:t>𝐵𝐶</m:t>
                          </m:r>
                        </m:sub>
                      </m:sSub>
                    </m:oMath>
                  </m:oMathPara>
                </a14:m>
                <a:endParaRPr lang="en-US" sz="2800" dirty="0"/>
              </a:p>
            </p:txBody>
          </p:sp>
        </mc:Choice>
        <mc:Fallback xmlns="">
          <p:sp>
            <p:nvSpPr>
              <p:cNvPr id="13" name="TextBox 12">
                <a:extLst>
                  <a:ext uri="{FF2B5EF4-FFF2-40B4-BE49-F238E27FC236}">
                    <a16:creationId xmlns:a16="http://schemas.microsoft.com/office/drawing/2014/main" id="{49152691-2478-4816-9297-2238302D45EE}"/>
                  </a:ext>
                </a:extLst>
              </p:cNvPr>
              <p:cNvSpPr txBox="1">
                <a:spLocks noRot="1" noChangeAspect="1" noMove="1" noResize="1" noEditPoints="1" noAdjustHandles="1" noChangeArrowheads="1" noChangeShapeType="1" noTextEdit="1"/>
              </p:cNvSpPr>
              <p:nvPr/>
            </p:nvSpPr>
            <p:spPr>
              <a:xfrm>
                <a:off x="7450957" y="4604856"/>
                <a:ext cx="6858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406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67E8-C3A1-436F-9273-BF958B20A6C9}"/>
              </a:ext>
            </a:extLst>
          </p:cNvPr>
          <p:cNvSpPr>
            <a:spLocks noGrp="1"/>
          </p:cNvSpPr>
          <p:nvPr>
            <p:ph type="title"/>
          </p:nvPr>
        </p:nvSpPr>
        <p:spPr/>
        <p:txBody>
          <a:bodyPr/>
          <a:lstStyle/>
          <a:p>
            <a:r>
              <a:rPr lang="en-US" dirty="0"/>
              <a:t>Gravity Model for OD matrix</a:t>
            </a:r>
          </a:p>
        </p:txBody>
      </p:sp>
      <p:sp>
        <p:nvSpPr>
          <p:cNvPr id="3" name="Rectangle 3">
            <a:extLst>
              <a:ext uri="{FF2B5EF4-FFF2-40B4-BE49-F238E27FC236}">
                <a16:creationId xmlns:a16="http://schemas.microsoft.com/office/drawing/2014/main" id="{EA51536E-A65C-4ACB-B221-F15AC309D555}"/>
              </a:ext>
            </a:extLst>
          </p:cNvPr>
          <p:cNvSpPr txBox="1">
            <a:spLocks noChangeArrowheads="1"/>
          </p:cNvSpPr>
          <p:nvPr/>
        </p:nvSpPr>
        <p:spPr>
          <a:xfrm>
            <a:off x="375093" y="1457325"/>
            <a:ext cx="11299382" cy="45307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ysClr val="windowText" lastClr="000000"/>
                </a:solidFill>
              </a:rPr>
              <a:t>Determine the number of trips between “from” </a:t>
            </a:r>
            <a:r>
              <a:rPr lang="en-US" dirty="0" err="1">
                <a:solidFill>
                  <a:sysClr val="windowText" lastClr="000000"/>
                </a:solidFill>
              </a:rPr>
              <a:t>TAZ</a:t>
            </a:r>
            <a:r>
              <a:rPr lang="en-US" baseline="-25000" dirty="0" err="1">
                <a:solidFill>
                  <a:sysClr val="windowText" lastClr="000000"/>
                </a:solidFill>
              </a:rPr>
              <a:t>i</a:t>
            </a:r>
            <a:r>
              <a:rPr lang="en-US" dirty="0">
                <a:solidFill>
                  <a:sysClr val="windowText" lastClr="000000"/>
                </a:solidFill>
              </a:rPr>
              <a:t> to “To” TAZ</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C71B04-EF72-4842-A470-343BFA86FFA6}"/>
                  </a:ext>
                </a:extLst>
              </p:cNvPr>
              <p:cNvSpPr txBox="1"/>
              <p:nvPr/>
            </p:nvSpPr>
            <p:spPr>
              <a:xfrm>
                <a:off x="3374077" y="3337706"/>
                <a:ext cx="4651145" cy="1078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T</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P</m:t>
                          </m:r>
                        </m:e>
                        <m:sub>
                          <m:r>
                            <a:rPr lang="en-US" sz="3200" b="0" i="1" smtClean="0">
                              <a:latin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A</m:t>
                              </m:r>
                            </m:e>
                            <m:sub>
                              <m:r>
                                <a:rPr lang="en-US" sz="3200" b="0" i="1" smtClean="0">
                                  <a:latin typeface="Cambria Math" panose="02040503050406030204" pitchFamily="18" charset="0"/>
                                  <a:ea typeface="Cambria Math" panose="02040503050406030204" pitchFamily="18" charset="0"/>
                                </a:rPr>
                                <m:t>𝑗</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F</m:t>
                              </m:r>
                            </m:e>
                            <m:sub>
                              <m:r>
                                <a:rPr lang="en-US" sz="3200" b="0" i="1" smtClean="0">
                                  <a:latin typeface="Cambria Math" panose="02040503050406030204" pitchFamily="18" charset="0"/>
                                  <a:ea typeface="Cambria Math" panose="02040503050406030204" pitchFamily="18" charset="0"/>
                                </a:rPr>
                                <m:t>𝑖𝑗</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K</m:t>
                              </m:r>
                            </m:e>
                            <m:sub>
                              <m:r>
                                <a:rPr lang="en-US" sz="3200" b="0" i="1" smtClean="0">
                                  <a:latin typeface="Cambria Math" panose="02040503050406030204" pitchFamily="18" charset="0"/>
                                  <a:ea typeface="Cambria Math" panose="02040503050406030204" pitchFamily="18" charset="0"/>
                                </a:rPr>
                                <m:t>𝑖𝑗</m:t>
                              </m:r>
                            </m:sub>
                          </m:sSub>
                        </m:num>
                        <m:den>
                          <m:nary>
                            <m:naryPr>
                              <m:chr m:val="∑"/>
                              <m:subHide m:val="on"/>
                              <m:supHide m:val="on"/>
                              <m:ctrlPr>
                                <a:rPr lang="en-US" sz="3200" b="0" i="1" smtClean="0">
                                  <a:latin typeface="Cambria Math" panose="02040503050406030204" pitchFamily="18" charset="0"/>
                                  <a:ea typeface="Cambria Math" panose="02040503050406030204" pitchFamily="18" charset="0"/>
                                </a:rPr>
                              </m:ctrlPr>
                            </m:naryPr>
                            <m:sub/>
                            <m:sup/>
                            <m:e>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A</m:t>
                                  </m:r>
                                </m:e>
                                <m:sub>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F</m:t>
                                  </m:r>
                                </m:e>
                                <m:sub>
                                  <m:r>
                                    <a:rPr lang="en-US" sz="3200" i="1">
                                      <a:latin typeface="Cambria Math" panose="02040503050406030204" pitchFamily="18" charset="0"/>
                                      <a:ea typeface="Cambria Math" panose="02040503050406030204" pitchFamily="18" charset="0"/>
                                    </a:rPr>
                                    <m:t>𝑖𝑗</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K</m:t>
                                  </m:r>
                                </m:e>
                                <m:sub>
                                  <m:r>
                                    <a:rPr lang="en-US" sz="3200" i="1">
                                      <a:latin typeface="Cambria Math" panose="02040503050406030204" pitchFamily="18" charset="0"/>
                                      <a:ea typeface="Cambria Math" panose="02040503050406030204" pitchFamily="18" charset="0"/>
                                    </a:rPr>
                                    <m:t>𝑖𝑗</m:t>
                                  </m:r>
                                </m:sub>
                              </m:sSub>
                            </m:e>
                          </m:nary>
                        </m:den>
                      </m:f>
                    </m:oMath>
                  </m:oMathPara>
                </a14:m>
                <a:endParaRPr lang="en-US" sz="3200" dirty="0"/>
              </a:p>
            </p:txBody>
          </p:sp>
        </mc:Choice>
        <mc:Fallback xmlns="">
          <p:sp>
            <p:nvSpPr>
              <p:cNvPr id="7" name="TextBox 6">
                <a:extLst>
                  <a:ext uri="{FF2B5EF4-FFF2-40B4-BE49-F238E27FC236}">
                    <a16:creationId xmlns:a16="http://schemas.microsoft.com/office/drawing/2014/main" id="{3DC71B04-EF72-4842-A470-343BFA86FFA6}"/>
                  </a:ext>
                </a:extLst>
              </p:cNvPr>
              <p:cNvSpPr txBox="1">
                <a:spLocks noRot="1" noChangeAspect="1" noMove="1" noResize="1" noEditPoints="1" noAdjustHandles="1" noChangeArrowheads="1" noChangeShapeType="1" noTextEdit="1"/>
              </p:cNvSpPr>
              <p:nvPr/>
            </p:nvSpPr>
            <p:spPr>
              <a:xfrm>
                <a:off x="3374077" y="3337706"/>
                <a:ext cx="4651145" cy="10782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A41FA0-420A-4467-8D81-7F72D9CD8DF1}"/>
                  </a:ext>
                </a:extLst>
              </p:cNvPr>
              <p:cNvSpPr txBox="1"/>
              <p:nvPr/>
            </p:nvSpPr>
            <p:spPr>
              <a:xfrm>
                <a:off x="116115" y="4415950"/>
                <a:ext cx="2740438" cy="732573"/>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T</m:t>
                        </m:r>
                      </m:e>
                      <m:sub>
                        <m:r>
                          <a:rPr lang="en-US" sz="2000" b="0" i="1" smtClean="0">
                            <a:latin typeface="Cambria Math" panose="02040503050406030204" pitchFamily="18" charset="0"/>
                          </a:rPr>
                          <m:t>𝑖𝑗</m:t>
                        </m:r>
                      </m:sub>
                    </m:sSub>
                  </m:oMath>
                </a14:m>
                <a:r>
                  <a:rPr lang="en-US" sz="2000" dirty="0"/>
                  <a:t>= Total trips from zone </a:t>
                </a:r>
                <a14:m>
                  <m:oMath xmlns:m="http://schemas.openxmlformats.org/officeDocument/2006/math">
                    <m:r>
                      <a:rPr lang="en-US" sz="2000" b="0" i="1" smtClean="0">
                        <a:latin typeface="Cambria Math" panose="02040503050406030204" pitchFamily="18" charset="0"/>
                      </a:rPr>
                      <m:t>𝑖</m:t>
                    </m:r>
                  </m:oMath>
                </a14:m>
                <a:r>
                  <a:rPr lang="en-US" sz="2000" dirty="0"/>
                  <a:t> to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9" name="TextBox 8">
                <a:extLst>
                  <a:ext uri="{FF2B5EF4-FFF2-40B4-BE49-F238E27FC236}">
                    <a16:creationId xmlns:a16="http://schemas.microsoft.com/office/drawing/2014/main" id="{D5A41FA0-420A-4467-8D81-7F72D9CD8DF1}"/>
                  </a:ext>
                </a:extLst>
              </p:cNvPr>
              <p:cNvSpPr txBox="1">
                <a:spLocks noRot="1" noChangeAspect="1" noMove="1" noResize="1" noEditPoints="1" noAdjustHandles="1" noChangeArrowheads="1" noChangeShapeType="1" noTextEdit="1"/>
              </p:cNvSpPr>
              <p:nvPr/>
            </p:nvSpPr>
            <p:spPr>
              <a:xfrm>
                <a:off x="116115" y="4415950"/>
                <a:ext cx="2740438" cy="732573"/>
              </a:xfrm>
              <a:prstGeom prst="rect">
                <a:avLst/>
              </a:prstGeom>
              <a:blipFill>
                <a:blip r:embed="rId4"/>
                <a:stretch>
                  <a:fillRect l="-2222" t="-4132" b="-1405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5A9B211-C9F9-42DA-BCA0-B06CA4924D99}"/>
              </a:ext>
            </a:extLst>
          </p:cNvPr>
          <p:cNvCxnSpPr>
            <a:cxnSpLocks/>
            <a:endCxn id="7" idx="1"/>
          </p:cNvCxnSpPr>
          <p:nvPr/>
        </p:nvCxnSpPr>
        <p:spPr>
          <a:xfrm flipV="1">
            <a:off x="1938049" y="3876828"/>
            <a:ext cx="1436028" cy="50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5009CB-4CF9-4CB9-8532-A726903366C8}"/>
                  </a:ext>
                </a:extLst>
              </p:cNvPr>
              <p:cNvSpPr txBox="1"/>
              <p:nvPr/>
            </p:nvSpPr>
            <p:spPr>
              <a:xfrm>
                <a:off x="2889457" y="5103474"/>
                <a:ext cx="2339027" cy="1015663"/>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P</m:t>
                        </m:r>
                      </m:e>
                      <m:sub>
                        <m:r>
                          <a:rPr lang="en-US" sz="2000" b="0" i="1" smtClean="0">
                            <a:latin typeface="Cambria Math" panose="02040503050406030204" pitchFamily="18" charset="0"/>
                          </a:rPr>
                          <m:t>𝑖</m:t>
                        </m:r>
                      </m:sub>
                    </m:sSub>
                  </m:oMath>
                </a14:m>
                <a:r>
                  <a:rPr lang="en-US" sz="2000" dirty="0"/>
                  <a:t>= Total trip production in zone </a:t>
                </a:r>
                <a14:m>
                  <m:oMath xmlns:m="http://schemas.openxmlformats.org/officeDocument/2006/math">
                    <m:r>
                      <a:rPr lang="en-US" sz="2000" b="0" i="1" smtClean="0">
                        <a:latin typeface="Cambria Math" panose="02040503050406030204" pitchFamily="18" charset="0"/>
                      </a:rPr>
                      <m:t>𝑖</m:t>
                    </m:r>
                  </m:oMath>
                </a14:m>
                <a:endParaRPr lang="en-US" sz="2000" dirty="0"/>
              </a:p>
            </p:txBody>
          </p:sp>
        </mc:Choice>
        <mc:Fallback xmlns="">
          <p:sp>
            <p:nvSpPr>
              <p:cNvPr id="13" name="TextBox 12">
                <a:extLst>
                  <a:ext uri="{FF2B5EF4-FFF2-40B4-BE49-F238E27FC236}">
                    <a16:creationId xmlns:a16="http://schemas.microsoft.com/office/drawing/2014/main" id="{B65009CB-4CF9-4CB9-8532-A726903366C8}"/>
                  </a:ext>
                </a:extLst>
              </p:cNvPr>
              <p:cNvSpPr txBox="1">
                <a:spLocks noRot="1" noChangeAspect="1" noMove="1" noResize="1" noEditPoints="1" noAdjustHandles="1" noChangeArrowheads="1" noChangeShapeType="1" noTextEdit="1"/>
              </p:cNvSpPr>
              <p:nvPr/>
            </p:nvSpPr>
            <p:spPr>
              <a:xfrm>
                <a:off x="2889457" y="5103474"/>
                <a:ext cx="2339027" cy="1015663"/>
              </a:xfrm>
              <a:prstGeom prst="rect">
                <a:avLst/>
              </a:prstGeom>
              <a:blipFill>
                <a:blip r:embed="rId5"/>
                <a:stretch>
                  <a:fillRect l="-2865" t="-2395" r="-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1F0A1F1-6C09-4E39-89DB-E73F9AC80A54}"/>
                  </a:ext>
                </a:extLst>
              </p:cNvPr>
              <p:cNvSpPr txBox="1"/>
              <p:nvPr/>
            </p:nvSpPr>
            <p:spPr>
              <a:xfrm>
                <a:off x="3923160" y="2488389"/>
                <a:ext cx="3878113" cy="400110"/>
              </a:xfrm>
              <a:prstGeom prst="rect">
                <a:avLst/>
              </a:prstGeom>
              <a:noFill/>
            </p:spPr>
            <p:txBody>
              <a:bodyPr wrap="non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m:t>
                        </m:r>
                      </m:e>
                      <m:sub>
                        <m:r>
                          <a:rPr lang="en-US" sz="2000" b="0" i="1" smtClean="0">
                            <a:latin typeface="Cambria Math" panose="02040503050406030204" pitchFamily="18" charset="0"/>
                          </a:rPr>
                          <m:t>𝑖</m:t>
                        </m:r>
                      </m:sub>
                    </m:sSub>
                  </m:oMath>
                </a14:m>
                <a:r>
                  <a:rPr lang="en-US" sz="2000" dirty="0"/>
                  <a:t>= Total trip attraction in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14" name="TextBox 13">
                <a:extLst>
                  <a:ext uri="{FF2B5EF4-FFF2-40B4-BE49-F238E27FC236}">
                    <a16:creationId xmlns:a16="http://schemas.microsoft.com/office/drawing/2014/main" id="{C1F0A1F1-6C09-4E39-89DB-E73F9AC80A54}"/>
                  </a:ext>
                </a:extLst>
              </p:cNvPr>
              <p:cNvSpPr txBox="1">
                <a:spLocks noRot="1" noChangeAspect="1" noMove="1" noResize="1" noEditPoints="1" noAdjustHandles="1" noChangeArrowheads="1" noChangeShapeType="1" noTextEdit="1"/>
              </p:cNvSpPr>
              <p:nvPr/>
            </p:nvSpPr>
            <p:spPr>
              <a:xfrm>
                <a:off x="3923160" y="2488389"/>
                <a:ext cx="3878113" cy="400110"/>
              </a:xfrm>
              <a:prstGeom prst="rect">
                <a:avLst/>
              </a:prstGeom>
              <a:blipFill>
                <a:blip r:embed="rId6"/>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0D99BB-6260-43FD-9916-DAC8CAAD5584}"/>
                  </a:ext>
                </a:extLst>
              </p:cNvPr>
              <p:cNvSpPr txBox="1"/>
              <p:nvPr/>
            </p:nvSpPr>
            <p:spPr>
              <a:xfrm>
                <a:off x="5862217" y="4907587"/>
                <a:ext cx="3238501" cy="1348126"/>
              </a:xfrm>
              <a:prstGeom prst="rect">
                <a:avLst/>
              </a:prstGeom>
              <a:noFill/>
            </p:spPr>
            <p:txBody>
              <a:bodyPr wrap="square" rtlCol="0">
                <a:spAutoFit/>
              </a:bodyPr>
              <a:lstStyle/>
              <a:p>
                <a:pPr algn="just"/>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F</m:t>
                        </m:r>
                      </m:e>
                      <m:sub>
                        <m:r>
                          <a:rPr lang="en-US" sz="2000" b="0" i="1" smtClean="0">
                            <a:latin typeface="Cambria Math" panose="02040503050406030204" pitchFamily="18" charset="0"/>
                          </a:rPr>
                          <m:t>𝑖𝑗</m:t>
                        </m:r>
                      </m:sub>
                    </m:sSub>
                  </m:oMath>
                </a14:m>
                <a:r>
                  <a:rPr lang="en-US" sz="2000" dirty="0"/>
                  <a:t>= Friction factor (effect of travel time, distance, and cost between zone </a:t>
                </a:r>
                <a14:m>
                  <m:oMath xmlns:m="http://schemas.openxmlformats.org/officeDocument/2006/math">
                    <m:r>
                      <a:rPr lang="en-US" sz="2000" b="0" i="1" smtClean="0">
                        <a:latin typeface="Cambria Math" panose="02040503050406030204" pitchFamily="18" charset="0"/>
                      </a:rPr>
                      <m:t>𝑖</m:t>
                    </m:r>
                  </m:oMath>
                </a14:m>
                <a:r>
                  <a:rPr lang="en-US" sz="2000" dirty="0"/>
                  <a:t> and zone </a:t>
                </a:r>
                <a14:m>
                  <m:oMath xmlns:m="http://schemas.openxmlformats.org/officeDocument/2006/math">
                    <m:r>
                      <a:rPr lang="en-US" sz="2000" b="0" i="1" smtClean="0">
                        <a:latin typeface="Cambria Math" panose="02040503050406030204" pitchFamily="18" charset="0"/>
                      </a:rPr>
                      <m:t>𝑗</m:t>
                    </m:r>
                  </m:oMath>
                </a14:m>
                <a:endParaRPr lang="en-US" sz="2000" dirty="0"/>
              </a:p>
            </p:txBody>
          </p:sp>
        </mc:Choice>
        <mc:Fallback xmlns="">
          <p:sp>
            <p:nvSpPr>
              <p:cNvPr id="15" name="TextBox 14">
                <a:extLst>
                  <a:ext uri="{FF2B5EF4-FFF2-40B4-BE49-F238E27FC236}">
                    <a16:creationId xmlns:a16="http://schemas.microsoft.com/office/drawing/2014/main" id="{CC0D99BB-6260-43FD-9916-DAC8CAAD5584}"/>
                  </a:ext>
                </a:extLst>
              </p:cNvPr>
              <p:cNvSpPr txBox="1">
                <a:spLocks noRot="1" noChangeAspect="1" noMove="1" noResize="1" noEditPoints="1" noAdjustHandles="1" noChangeArrowheads="1" noChangeShapeType="1" noTextEdit="1"/>
              </p:cNvSpPr>
              <p:nvPr/>
            </p:nvSpPr>
            <p:spPr>
              <a:xfrm>
                <a:off x="5862217" y="4907587"/>
                <a:ext cx="3238501" cy="1348126"/>
              </a:xfrm>
              <a:prstGeom prst="rect">
                <a:avLst/>
              </a:prstGeom>
              <a:blipFill>
                <a:blip r:embed="rId7"/>
                <a:stretch>
                  <a:fillRect l="-2072" t="-2262" r="-188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4F9BF3-9911-4F06-8C47-ABDE97B2CEDC}"/>
                  </a:ext>
                </a:extLst>
              </p:cNvPr>
              <p:cNvSpPr txBox="1"/>
              <p:nvPr/>
            </p:nvSpPr>
            <p:spPr>
              <a:xfrm>
                <a:off x="8831807" y="3337706"/>
                <a:ext cx="3238501" cy="1040349"/>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K</m:t>
                        </m:r>
                      </m:e>
                      <m:sub>
                        <m:r>
                          <a:rPr lang="en-US" sz="2000" b="0" i="1" smtClean="0">
                            <a:latin typeface="Cambria Math" panose="02040503050406030204" pitchFamily="18" charset="0"/>
                          </a:rPr>
                          <m:t>𝑖𝑗</m:t>
                        </m:r>
                      </m:sub>
                    </m:sSub>
                  </m:oMath>
                </a14:m>
                <a:r>
                  <a:rPr lang="en-US" sz="2000" dirty="0"/>
                  <a:t>= Socio-economic factor (the correction factor)</a:t>
                </a:r>
              </a:p>
            </p:txBody>
          </p:sp>
        </mc:Choice>
        <mc:Fallback xmlns="">
          <p:sp>
            <p:nvSpPr>
              <p:cNvPr id="16" name="TextBox 15">
                <a:extLst>
                  <a:ext uri="{FF2B5EF4-FFF2-40B4-BE49-F238E27FC236}">
                    <a16:creationId xmlns:a16="http://schemas.microsoft.com/office/drawing/2014/main" id="{0D4F9BF3-9911-4F06-8C47-ABDE97B2CEDC}"/>
                  </a:ext>
                </a:extLst>
              </p:cNvPr>
              <p:cNvSpPr txBox="1">
                <a:spLocks noRot="1" noChangeAspect="1" noMove="1" noResize="1" noEditPoints="1" noAdjustHandles="1" noChangeArrowheads="1" noChangeShapeType="1" noTextEdit="1"/>
              </p:cNvSpPr>
              <p:nvPr/>
            </p:nvSpPr>
            <p:spPr>
              <a:xfrm>
                <a:off x="8831807" y="3337706"/>
                <a:ext cx="3238501" cy="1040349"/>
              </a:xfrm>
              <a:prstGeom prst="rect">
                <a:avLst/>
              </a:prstGeom>
              <a:blipFill>
                <a:blip r:embed="rId8"/>
                <a:stretch>
                  <a:fillRect l="-2072" t="-3529" b="-1058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1869F48-0668-4E29-8E20-9FFD4F2CD169}"/>
              </a:ext>
            </a:extLst>
          </p:cNvPr>
          <p:cNvCxnSpPr>
            <a:cxnSpLocks/>
            <a:stCxn id="13" idx="0"/>
          </p:cNvCxnSpPr>
          <p:nvPr/>
        </p:nvCxnSpPr>
        <p:spPr>
          <a:xfrm flipV="1">
            <a:off x="4058971" y="4081832"/>
            <a:ext cx="451715" cy="102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DFD685-B2CA-4558-92CF-932FF6A463F6}"/>
              </a:ext>
            </a:extLst>
          </p:cNvPr>
          <p:cNvCxnSpPr>
            <a:cxnSpLocks/>
            <a:stCxn id="14" idx="2"/>
            <a:endCxn id="7" idx="0"/>
          </p:cNvCxnSpPr>
          <p:nvPr/>
        </p:nvCxnSpPr>
        <p:spPr>
          <a:xfrm flipH="1">
            <a:off x="5699650" y="2888499"/>
            <a:ext cx="162567" cy="44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180046-3F2D-4411-A27F-184605CF24EE}"/>
              </a:ext>
            </a:extLst>
          </p:cNvPr>
          <p:cNvCxnSpPr>
            <a:cxnSpLocks/>
            <a:stCxn id="15" idx="0"/>
          </p:cNvCxnSpPr>
          <p:nvPr/>
        </p:nvCxnSpPr>
        <p:spPr>
          <a:xfrm flipH="1" flipV="1">
            <a:off x="6858000" y="4415950"/>
            <a:ext cx="623468" cy="49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75876C-94AE-474A-9C55-E307DBA9A99E}"/>
              </a:ext>
            </a:extLst>
          </p:cNvPr>
          <p:cNvCxnSpPr>
            <a:cxnSpLocks/>
            <a:stCxn id="16" idx="1"/>
          </p:cNvCxnSpPr>
          <p:nvPr/>
        </p:nvCxnSpPr>
        <p:spPr>
          <a:xfrm flipH="1" flipV="1">
            <a:off x="7827305" y="3568837"/>
            <a:ext cx="1004502" cy="28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61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E582-8710-471D-B5D5-22C77039FFA2}"/>
              </a:ext>
            </a:extLst>
          </p:cNvPr>
          <p:cNvSpPr>
            <a:spLocks noGrp="1"/>
          </p:cNvSpPr>
          <p:nvPr>
            <p:ph type="title"/>
          </p:nvPr>
        </p:nvSpPr>
        <p:spPr/>
        <p:txBody>
          <a:bodyPr/>
          <a:lstStyle/>
          <a:p>
            <a:r>
              <a:rPr lang="en-US" dirty="0"/>
              <a:t>GRID2DEMAND Framework</a:t>
            </a:r>
          </a:p>
        </p:txBody>
      </p:sp>
      <p:sp>
        <p:nvSpPr>
          <p:cNvPr id="4" name="Rectangle 2">
            <a:extLst>
              <a:ext uri="{FF2B5EF4-FFF2-40B4-BE49-F238E27FC236}">
                <a16:creationId xmlns:a16="http://schemas.microsoft.com/office/drawing/2014/main" id="{B4FC8ADB-B116-4A1A-B456-2BEEC939B47C}"/>
              </a:ext>
            </a:extLst>
          </p:cNvPr>
          <p:cNvSpPr>
            <a:spLocks noChangeArrowheads="1"/>
          </p:cNvSpPr>
          <p:nvPr/>
        </p:nvSpPr>
        <p:spPr bwMode="auto">
          <a:xfrm>
            <a:off x="4171950" y="16837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Map&#10;&#10;Description automatically generated">
            <a:extLst>
              <a:ext uri="{FF2B5EF4-FFF2-40B4-BE49-F238E27FC236}">
                <a16:creationId xmlns:a16="http://schemas.microsoft.com/office/drawing/2014/main" id="{CEEACEA8-78B3-4A1D-AACE-0705ACA75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117" y="3328016"/>
            <a:ext cx="8171538" cy="3277058"/>
          </a:xfrm>
          <a:prstGeom prst="rect">
            <a:avLst/>
          </a:prstGeom>
          <a:ln>
            <a:solidFill>
              <a:schemeClr val="tx1"/>
            </a:solidFill>
          </a:ln>
          <a:scene3d>
            <a:camera prst="isometricTopUp"/>
            <a:lightRig rig="threePt" dir="t"/>
          </a:scene3d>
        </p:spPr>
      </p:pic>
      <p:pic>
        <p:nvPicPr>
          <p:cNvPr id="9" name="Picture 8" descr="A picture containing text, map&#10;&#10;Description automatically generated">
            <a:extLst>
              <a:ext uri="{FF2B5EF4-FFF2-40B4-BE49-F238E27FC236}">
                <a16:creationId xmlns:a16="http://schemas.microsoft.com/office/drawing/2014/main" id="{BE9F7668-D9FA-46F7-A065-362BD30BC4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8116" y="1589335"/>
            <a:ext cx="8171539" cy="2773351"/>
          </a:xfrm>
          <a:prstGeom prst="rect">
            <a:avLst/>
          </a:prstGeom>
          <a:ln>
            <a:solidFill>
              <a:schemeClr val="tx1"/>
            </a:solidFill>
          </a:ln>
          <a:scene3d>
            <a:camera prst="isometricTopUp"/>
            <a:lightRig rig="threePt" dir="t"/>
          </a:scene3d>
        </p:spPr>
      </p:pic>
      <p:sp>
        <p:nvSpPr>
          <p:cNvPr id="12" name="TextBox 11">
            <a:extLst>
              <a:ext uri="{FF2B5EF4-FFF2-40B4-BE49-F238E27FC236}">
                <a16:creationId xmlns:a16="http://schemas.microsoft.com/office/drawing/2014/main" id="{459D6C11-5E1D-4CB5-875F-EA820CD2A967}"/>
              </a:ext>
            </a:extLst>
          </p:cNvPr>
          <p:cNvSpPr txBox="1"/>
          <p:nvPr/>
        </p:nvSpPr>
        <p:spPr>
          <a:xfrm rot="19811255">
            <a:off x="3889735" y="1955343"/>
            <a:ext cx="2497287" cy="369332"/>
          </a:xfrm>
          <a:prstGeom prst="rect">
            <a:avLst/>
          </a:prstGeom>
          <a:noFill/>
        </p:spPr>
        <p:txBody>
          <a:bodyPr wrap="none" rtlCol="0">
            <a:spAutoFit/>
          </a:bodyPr>
          <a:lstStyle/>
          <a:p>
            <a:r>
              <a:rPr lang="en-US" b="1" dirty="0"/>
              <a:t>Traffic Analysis Zone</a:t>
            </a:r>
          </a:p>
        </p:txBody>
      </p:sp>
      <p:sp>
        <p:nvSpPr>
          <p:cNvPr id="13" name="TextBox 12">
            <a:extLst>
              <a:ext uri="{FF2B5EF4-FFF2-40B4-BE49-F238E27FC236}">
                <a16:creationId xmlns:a16="http://schemas.microsoft.com/office/drawing/2014/main" id="{03AFEB00-1D43-4EA6-9C0A-3AB87D5EFBC3}"/>
              </a:ext>
            </a:extLst>
          </p:cNvPr>
          <p:cNvSpPr txBox="1"/>
          <p:nvPr/>
        </p:nvSpPr>
        <p:spPr>
          <a:xfrm rot="19811255">
            <a:off x="7521769" y="5453195"/>
            <a:ext cx="1095172" cy="369332"/>
          </a:xfrm>
          <a:prstGeom prst="rect">
            <a:avLst/>
          </a:prstGeom>
          <a:noFill/>
        </p:spPr>
        <p:txBody>
          <a:bodyPr wrap="none" rtlCol="0">
            <a:spAutoFit/>
          </a:bodyPr>
          <a:lstStyle/>
          <a:p>
            <a:r>
              <a:rPr lang="en-US" b="1" dirty="0"/>
              <a:t>Network</a:t>
            </a:r>
          </a:p>
        </p:txBody>
      </p:sp>
      <p:cxnSp>
        <p:nvCxnSpPr>
          <p:cNvPr id="15" name="Straight Arrow Connector 14">
            <a:extLst>
              <a:ext uri="{FF2B5EF4-FFF2-40B4-BE49-F238E27FC236}">
                <a16:creationId xmlns:a16="http://schemas.microsoft.com/office/drawing/2014/main" id="{3609AD1E-8DE4-473A-AC37-22C953D21030}"/>
              </a:ext>
            </a:extLst>
          </p:cNvPr>
          <p:cNvCxnSpPr/>
          <p:nvPr/>
        </p:nvCxnSpPr>
        <p:spPr>
          <a:xfrm>
            <a:off x="10299646" y="2469368"/>
            <a:ext cx="0" cy="933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87DD0B-7CD7-483B-B934-12590F2FFDC2}"/>
              </a:ext>
            </a:extLst>
          </p:cNvPr>
          <p:cNvSpPr txBox="1"/>
          <p:nvPr/>
        </p:nvSpPr>
        <p:spPr>
          <a:xfrm>
            <a:off x="10319655" y="2690682"/>
            <a:ext cx="1069524" cy="369332"/>
          </a:xfrm>
          <a:prstGeom prst="rect">
            <a:avLst/>
          </a:prstGeom>
          <a:noFill/>
        </p:spPr>
        <p:txBody>
          <a:bodyPr wrap="none" rtlCol="0">
            <a:spAutoFit/>
          </a:bodyPr>
          <a:lstStyle/>
          <a:p>
            <a:r>
              <a:rPr lang="en-US" dirty="0"/>
              <a:t>Mapping</a:t>
            </a:r>
          </a:p>
        </p:txBody>
      </p:sp>
    </p:spTree>
    <p:extLst>
      <p:ext uri="{BB962C8B-B14F-4D97-AF65-F5344CB8AC3E}">
        <p14:creationId xmlns:p14="http://schemas.microsoft.com/office/powerpoint/2010/main" val="284802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E582-8710-471D-B5D5-22C77039FFA2}"/>
              </a:ext>
            </a:extLst>
          </p:cNvPr>
          <p:cNvSpPr>
            <a:spLocks noGrp="1"/>
          </p:cNvSpPr>
          <p:nvPr>
            <p:ph type="title"/>
          </p:nvPr>
        </p:nvSpPr>
        <p:spPr/>
        <p:txBody>
          <a:bodyPr/>
          <a:lstStyle/>
          <a:p>
            <a:r>
              <a:rPr lang="en-US" dirty="0"/>
              <a:t>Dubai Downtown Area</a:t>
            </a:r>
          </a:p>
        </p:txBody>
      </p:sp>
      <p:sp>
        <p:nvSpPr>
          <p:cNvPr id="4" name="Rectangle 2">
            <a:extLst>
              <a:ext uri="{FF2B5EF4-FFF2-40B4-BE49-F238E27FC236}">
                <a16:creationId xmlns:a16="http://schemas.microsoft.com/office/drawing/2014/main" id="{B4FC8ADB-B116-4A1A-B456-2BEEC939B47C}"/>
              </a:ext>
            </a:extLst>
          </p:cNvPr>
          <p:cNvSpPr>
            <a:spLocks noChangeArrowheads="1"/>
          </p:cNvSpPr>
          <p:nvPr/>
        </p:nvSpPr>
        <p:spPr bwMode="auto">
          <a:xfrm>
            <a:off x="4171950" y="16837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FBB94207-3F09-7A6A-087B-D0E72DA35E39}"/>
              </a:ext>
            </a:extLst>
          </p:cNvPr>
          <p:cNvPicPr>
            <a:picLocks noChangeAspect="1"/>
          </p:cNvPicPr>
          <p:nvPr/>
        </p:nvPicPr>
        <p:blipFill>
          <a:blip r:embed="rId3"/>
          <a:stretch>
            <a:fillRect/>
          </a:stretch>
        </p:blipFill>
        <p:spPr>
          <a:xfrm>
            <a:off x="1968456" y="1848465"/>
            <a:ext cx="3589388" cy="4576914"/>
          </a:xfrm>
          <a:prstGeom prst="rect">
            <a:avLst/>
          </a:prstGeom>
        </p:spPr>
      </p:pic>
      <p:pic>
        <p:nvPicPr>
          <p:cNvPr id="7" name="Picture 6">
            <a:extLst>
              <a:ext uri="{FF2B5EF4-FFF2-40B4-BE49-F238E27FC236}">
                <a16:creationId xmlns:a16="http://schemas.microsoft.com/office/drawing/2014/main" id="{A5B390B3-9662-2AFB-1D22-3DB18209ACB4}"/>
              </a:ext>
            </a:extLst>
          </p:cNvPr>
          <p:cNvPicPr>
            <a:picLocks noChangeAspect="1"/>
          </p:cNvPicPr>
          <p:nvPr/>
        </p:nvPicPr>
        <p:blipFill>
          <a:blip r:embed="rId4"/>
          <a:stretch>
            <a:fillRect/>
          </a:stretch>
        </p:blipFill>
        <p:spPr>
          <a:xfrm>
            <a:off x="6368900" y="1848465"/>
            <a:ext cx="3629557" cy="4576914"/>
          </a:xfrm>
          <a:prstGeom prst="rect">
            <a:avLst/>
          </a:prstGeom>
        </p:spPr>
      </p:pic>
    </p:spTree>
    <p:extLst>
      <p:ext uri="{BB962C8B-B14F-4D97-AF65-F5344CB8AC3E}">
        <p14:creationId xmlns:p14="http://schemas.microsoft.com/office/powerpoint/2010/main" val="8000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83" y="0"/>
            <a:ext cx="9566433" cy="6858000"/>
          </a:xfrm>
          <a:prstGeom prst="rect">
            <a:avLst/>
          </a:prstGeom>
        </p:spPr>
      </p:pic>
      <p:cxnSp>
        <p:nvCxnSpPr>
          <p:cNvPr id="13" name="直接连接符 12"/>
          <p:cNvCxnSpPr/>
          <p:nvPr/>
        </p:nvCxnSpPr>
        <p:spPr>
          <a:xfrm>
            <a:off x="8956964" y="1922318"/>
            <a:ext cx="146511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28709" y="2760518"/>
            <a:ext cx="79317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111403" y="3106414"/>
            <a:ext cx="3765407" cy="2477601"/>
          </a:xfrm>
          <a:prstGeom prst="rect">
            <a:avLst/>
          </a:prstGeom>
          <a:noFill/>
        </p:spPr>
        <p:txBody>
          <a:bodyPr wrap="square">
            <a:spAutoFit/>
          </a:bodyPr>
          <a:lstStyle/>
          <a:p>
            <a:pPr algn="just">
              <a:spcAft>
                <a:spcPts val="600"/>
              </a:spcAft>
            </a:pPr>
            <a:r>
              <a:rPr lang="en-US" altLang="zh-CN" sz="1400" dirty="0">
                <a:latin typeface="Arial" panose="020B0604020202020204" pitchFamily="34" charset="0"/>
                <a:cs typeface="Arial" panose="020B0604020202020204" pitchFamily="34" charset="0"/>
              </a:rPr>
              <a:t>INPUT files</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Network files in GMNS format can automatically generated by OSM2GMNS tool.</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POI data may need manual modification, because building types extracted from OpenStreetMap do not follow a land use type standard. </a:t>
            </a:r>
          </a:p>
          <a:p>
            <a:pPr algn="just">
              <a:spcAft>
                <a:spcPts val="600"/>
              </a:spcAft>
              <a:buFont typeface="Wingdings" panose="05000000000000000000" pitchFamily="2" charset="2"/>
              <a:buChar char="q"/>
            </a:pPr>
            <a:r>
              <a:rPr lang="en-US" altLang="zh-CN" sz="1400" dirty="0">
                <a:latin typeface="Arial" panose="020B0604020202020204" pitchFamily="34" charset="0"/>
                <a:cs typeface="Arial" panose="020B0604020202020204" pitchFamily="34" charset="0"/>
              </a:rPr>
              <a:t>(Optional) Users can give a customized trip rates table in advance or edit the default table. </a:t>
            </a:r>
          </a:p>
        </p:txBody>
      </p:sp>
      <p:cxnSp>
        <p:nvCxnSpPr>
          <p:cNvPr id="18" name="直接连接符 17"/>
          <p:cNvCxnSpPr/>
          <p:nvPr/>
        </p:nvCxnSpPr>
        <p:spPr>
          <a:xfrm>
            <a:off x="8184573" y="3359727"/>
            <a:ext cx="9282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15189" y="4397001"/>
            <a:ext cx="3131993" cy="954107"/>
          </a:xfrm>
          <a:prstGeom prst="rect">
            <a:avLst/>
          </a:prstGeom>
          <a:noFill/>
        </p:spPr>
        <p:txBody>
          <a:bodyPr wrap="square">
            <a:spAutoFit/>
          </a:bodyPr>
          <a:lstStyle/>
          <a:p>
            <a:pPr algn="just"/>
            <a:r>
              <a:rPr lang="en-US" altLang="zh-CN" sz="1400" dirty="0">
                <a:latin typeface="Arial" panose="020B0604020202020204" pitchFamily="34" charset="0"/>
                <a:cs typeface="Arial" panose="020B0604020202020204" pitchFamily="34" charset="0"/>
              </a:rPr>
              <a:t>Output demand and agent files are </a:t>
            </a:r>
            <a:r>
              <a:rPr lang="zh-CN" altLang="en-US" sz="1400" dirty="0">
                <a:latin typeface="Arial" panose="020B0604020202020204" pitchFamily="34" charset="0"/>
                <a:cs typeface="Arial" panose="020B0604020202020204" pitchFamily="34" charset="0"/>
              </a:rPr>
              <a:t>aligned with standard travel models </a:t>
            </a:r>
            <a:r>
              <a:rPr lang="en-US" altLang="zh-CN" sz="1400" dirty="0">
                <a:latin typeface="Arial" panose="020B0604020202020204" pitchFamily="34" charset="0"/>
                <a:cs typeface="Arial" panose="020B0604020202020204" pitchFamily="34" charset="0"/>
              </a:rPr>
              <a:t>for static and dynamic transportation management and planning.</a:t>
            </a:r>
            <a:endParaRPr lang="zh-CN" altLang="en-US" sz="1400" dirty="0">
              <a:latin typeface="Arial" panose="020B0604020202020204" pitchFamily="34" charset="0"/>
              <a:cs typeface="Arial" panose="020B0604020202020204" pitchFamily="34" charset="0"/>
            </a:endParaRPr>
          </a:p>
        </p:txBody>
      </p:sp>
      <p:cxnSp>
        <p:nvCxnSpPr>
          <p:cNvPr id="9" name="直接连接符 17"/>
          <p:cNvCxnSpPr/>
          <p:nvPr/>
        </p:nvCxnSpPr>
        <p:spPr>
          <a:xfrm>
            <a:off x="3952009" y="5985164"/>
            <a:ext cx="578427"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直接连接符 17"/>
          <p:cNvCxnSpPr/>
          <p:nvPr/>
        </p:nvCxnSpPr>
        <p:spPr>
          <a:xfrm>
            <a:off x="1943100" y="6781801"/>
            <a:ext cx="578427"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398316" y="4666466"/>
            <a:ext cx="55245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9223"/>
    </mc:Choice>
    <mc:Fallback xmlns="">
      <p:transition spd="slow" advTm="192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981" y="1135204"/>
            <a:ext cx="10515600" cy="1540181"/>
          </a:xfrm>
        </p:spPr>
        <p:txBody>
          <a:bodyPr>
            <a:normAutofit fontScale="85000" lnSpcReduction="20000"/>
          </a:bodyPr>
          <a:lstStyle/>
          <a:p>
            <a:pPr algn="just">
              <a:lnSpc>
                <a:spcPct val="110000"/>
              </a:lnSpc>
            </a:pPr>
            <a:r>
              <a:rPr lang="en-US" altLang="zh-CN" dirty="0">
                <a:latin typeface="Arial" panose="020B0604020202020204" pitchFamily="34" charset="0"/>
                <a:cs typeface="Arial" panose="020B0604020202020204" pitchFamily="34" charset="0"/>
              </a:rPr>
              <a:t>Export a network file from OpenStreetMap. </a:t>
            </a:r>
          </a:p>
          <a:p>
            <a:pPr algn="just">
              <a:lnSpc>
                <a:spcPct val="110000"/>
              </a:lnSpc>
            </a:pPr>
            <a:r>
              <a:rPr lang="en-US" altLang="zh-CN" dirty="0">
                <a:latin typeface="Arial" panose="020B0604020202020204" pitchFamily="34" charset="0"/>
                <a:cs typeface="Arial" panose="020B0604020202020204" pitchFamily="34" charset="0"/>
              </a:rPr>
              <a:t>Use OSM2GMNS tool to convert the network from OpenStreetMap to a routable transportation network with </a:t>
            </a:r>
            <a:r>
              <a:rPr lang="en-US" altLang="zh-CN" i="1" dirty="0">
                <a:latin typeface="Arial" panose="020B0604020202020204" pitchFamily="34" charset="0"/>
                <a:cs typeface="Arial" panose="020B0604020202020204" pitchFamily="34" charset="0"/>
              </a:rPr>
              <a:t>.csv </a:t>
            </a:r>
            <a:r>
              <a:rPr lang="en-US" altLang="zh-CN" dirty="0">
                <a:latin typeface="Arial" panose="020B0604020202020204" pitchFamily="34" charset="0"/>
                <a:cs typeface="Arial" panose="020B0604020202020204" pitchFamily="34" charset="0"/>
              </a:rPr>
              <a:t>files in standard GMNS format. (</a:t>
            </a:r>
            <a:r>
              <a:rPr lang="en-US" altLang="zh-CN" sz="2400" dirty="0">
                <a:latin typeface="Arial" panose="020B0604020202020204" pitchFamily="34" charset="0"/>
                <a:cs typeface="Arial" panose="020B0604020202020204" pitchFamily="34" charset="0"/>
                <a:hlinkClick r:id="rId3"/>
              </a:rPr>
              <a:t>https://github.com/asu-trans-ai-lab/OSM2GMNS</a:t>
            </a:r>
            <a:r>
              <a:rPr lang="en-US" altLang="zh-CN" sz="2400"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
        <p:nvSpPr>
          <p:cNvPr id="4" name="标题 1"/>
          <p:cNvSpPr txBox="1"/>
          <p:nvPr/>
        </p:nvSpPr>
        <p:spPr>
          <a:xfrm>
            <a:off x="479981" y="186017"/>
            <a:ext cx="570260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1: Network Preparation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18" y="3164432"/>
            <a:ext cx="5154605" cy="286891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682" y="3170084"/>
            <a:ext cx="5154605" cy="2863259"/>
          </a:xfrm>
          <a:prstGeom prst="rect">
            <a:avLst/>
          </a:prstGeom>
        </p:spPr>
      </p:pic>
      <p:sp>
        <p:nvSpPr>
          <p:cNvPr id="16" name="TextBox 15"/>
          <p:cNvSpPr txBox="1"/>
          <p:nvPr/>
        </p:nvSpPr>
        <p:spPr>
          <a:xfrm>
            <a:off x="2745798" y="6032798"/>
            <a:ext cx="1930111"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Road network </a:t>
            </a:r>
            <a:endParaRPr lang="en-US" sz="1600" dirty="0"/>
          </a:p>
        </p:txBody>
      </p:sp>
      <p:sp>
        <p:nvSpPr>
          <p:cNvPr id="17" name="TextBox 16"/>
          <p:cNvSpPr txBox="1"/>
          <p:nvPr/>
        </p:nvSpPr>
        <p:spPr>
          <a:xfrm>
            <a:off x="6976725" y="6032798"/>
            <a:ext cx="4855825"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Road network with Point Of Interest (POI) </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36164"/>
    </mc:Choice>
    <mc:Fallback xmlns="">
      <p:transition spd="slow" advTm="3616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2: Import GRID2DEMAND and read the network data</a:t>
            </a:r>
          </a:p>
        </p:txBody>
      </p:sp>
      <p:sp>
        <p:nvSpPr>
          <p:cNvPr id="15" name="标题 1"/>
          <p:cNvSpPr txBox="1"/>
          <p:nvPr/>
        </p:nvSpPr>
        <p:spPr>
          <a:xfrm>
            <a:off x="479979" y="1533371"/>
            <a:ext cx="11712019"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3: Partition Grid Into Grid Cells</a:t>
            </a:r>
          </a:p>
        </p:txBody>
      </p:sp>
      <p:sp>
        <p:nvSpPr>
          <p:cNvPr id="20" name="内容占位符 2"/>
          <p:cNvSpPr>
            <a:spLocks noGrp="1"/>
          </p:cNvSpPr>
          <p:nvPr>
            <p:ph idx="1"/>
          </p:nvPr>
        </p:nvSpPr>
        <p:spPr>
          <a:xfrm>
            <a:off x="479982" y="1997534"/>
            <a:ext cx="11021784" cy="926792"/>
          </a:xfrm>
        </p:spPr>
        <p:txBody>
          <a:bodyPr>
            <a:normAutofit/>
          </a:bodyPr>
          <a:lstStyle/>
          <a:p>
            <a:pPr algn="just"/>
            <a:r>
              <a:rPr lang="en-US" altLang="zh-CN" sz="2800" dirty="0">
                <a:latin typeface="Arial" panose="020B0604020202020204" pitchFamily="34" charset="0"/>
                <a:cs typeface="Arial" panose="020B0604020202020204" pitchFamily="34" charset="0"/>
              </a:rPr>
              <a:t>Grids can be automatically generated by a given number of grid cells or cell's width and height in meters.</a:t>
            </a:r>
            <a:endParaRPr lang="zh-CN" altLang="en-US" sz="2800" dirty="0">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231" y="3075038"/>
            <a:ext cx="6545285" cy="3321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787"/>
    </mc:Choice>
    <mc:Fallback xmlns="">
      <p:transition spd="slow" advTm="21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2D3D-856E-B388-9D82-C460A573F033}"/>
              </a:ext>
            </a:extLst>
          </p:cNvPr>
          <p:cNvSpPr>
            <a:spLocks noGrp="1"/>
          </p:cNvSpPr>
          <p:nvPr>
            <p:ph type="title"/>
          </p:nvPr>
        </p:nvSpPr>
        <p:spPr/>
        <p:txBody>
          <a:bodyPr/>
          <a:lstStyle/>
          <a:p>
            <a:r>
              <a:rPr lang="en-US" b="1" dirty="0"/>
              <a:t>Problems to Solve (1)</a:t>
            </a:r>
            <a:endParaRPr lang="en-US" dirty="0"/>
          </a:p>
        </p:txBody>
      </p:sp>
      <p:sp>
        <p:nvSpPr>
          <p:cNvPr id="3" name="Content Placeholder 2">
            <a:extLst>
              <a:ext uri="{FF2B5EF4-FFF2-40B4-BE49-F238E27FC236}">
                <a16:creationId xmlns:a16="http://schemas.microsoft.com/office/drawing/2014/main" id="{B20A0386-3360-659D-6F34-28951F755E6E}"/>
              </a:ext>
            </a:extLst>
          </p:cNvPr>
          <p:cNvSpPr>
            <a:spLocks noGrp="1"/>
          </p:cNvSpPr>
          <p:nvPr>
            <p:ph idx="1"/>
          </p:nvPr>
        </p:nvSpPr>
        <p:spPr/>
        <p:txBody>
          <a:bodyPr/>
          <a:lstStyle/>
          <a:p>
            <a:r>
              <a:rPr lang="en-US" b="1" dirty="0"/>
              <a:t>Trip Generation Using Socioeconomic and Demographic Data</a:t>
            </a:r>
          </a:p>
          <a:p>
            <a:pPr>
              <a:buFont typeface="Arial" panose="020B0604020202020204" pitchFamily="34" charset="0"/>
              <a:buChar char="•"/>
            </a:pPr>
            <a:r>
              <a:rPr lang="en-US" b="1" dirty="0"/>
              <a:t>Problem Statement</a:t>
            </a:r>
            <a:r>
              <a:rPr lang="en-US" dirty="0"/>
              <a:t>: Effective trip generation relies on accurate socioeconomic and demographic data such as household size, income, and employment. Incorrect or missing data can lead to inaccurate demand forecasts.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efficiently gather and integrate accurate demographic and socioeconomic data to enhance trip generation estimates.</a:t>
            </a:r>
          </a:p>
          <a:p>
            <a:pPr marL="742950" lvl="1" indent="-285750">
              <a:buFont typeface="Arial" panose="020B0604020202020204" pitchFamily="34" charset="0"/>
              <a:buChar char="•"/>
            </a:pPr>
            <a:r>
              <a:rPr lang="en-US" dirty="0"/>
              <a:t>Ensuring the consistency and availability of reliable trip rates from diverse data sources.</a:t>
            </a:r>
          </a:p>
          <a:p>
            <a:endParaRPr lang="en-US" dirty="0"/>
          </a:p>
        </p:txBody>
      </p:sp>
    </p:spTree>
    <p:extLst>
      <p:ext uri="{BB962C8B-B14F-4D97-AF65-F5344CB8AC3E}">
        <p14:creationId xmlns:p14="http://schemas.microsoft.com/office/powerpoint/2010/main" val="63150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0512" y="255812"/>
            <a:ext cx="3348361" cy="445580"/>
          </a:xfrm>
        </p:spPr>
        <p:txBody>
          <a:bodyPr>
            <a:noAutofit/>
          </a:bodyPr>
          <a:lstStyle/>
          <a:p>
            <a:r>
              <a:rPr lang="en-US" altLang="zh-CN" sz="3200" b="1" dirty="0">
                <a:latin typeface="Arial" panose="020B0604020202020204" pitchFamily="34" charset="0"/>
                <a:cs typeface="Arial" panose="020B0604020202020204" pitchFamily="34" charset="0"/>
              </a:rPr>
              <a:t>Why grid zones?</a:t>
            </a:r>
          </a:p>
        </p:txBody>
      </p:sp>
      <p:pic>
        <p:nvPicPr>
          <p:cNvPr id="5" name="Picture 4"/>
          <p:cNvPicPr>
            <a:picLocks noChangeAspect="1"/>
          </p:cNvPicPr>
          <p:nvPr/>
        </p:nvPicPr>
        <p:blipFill>
          <a:blip r:embed="rId3"/>
          <a:stretch>
            <a:fillRect/>
          </a:stretch>
        </p:blipFill>
        <p:spPr>
          <a:xfrm>
            <a:off x="1497647" y="1347577"/>
            <a:ext cx="4011594" cy="29242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754" y="1349823"/>
            <a:ext cx="4028458" cy="2922024"/>
          </a:xfrm>
          <a:prstGeom prst="rect">
            <a:avLst/>
          </a:prstGeom>
        </p:spPr>
      </p:pic>
      <p:sp>
        <p:nvSpPr>
          <p:cNvPr id="9" name="TextBox 8"/>
          <p:cNvSpPr txBox="1"/>
          <p:nvPr/>
        </p:nvSpPr>
        <p:spPr>
          <a:xfrm>
            <a:off x="2079336" y="886784"/>
            <a:ext cx="3101274" cy="369332"/>
          </a:xfrm>
          <a:prstGeom prst="rect">
            <a:avLst/>
          </a:prstGeom>
          <a:noFill/>
        </p:spPr>
        <p:txBody>
          <a:bodyPr wrap="square">
            <a:spAutoFit/>
          </a:bodyPr>
          <a:lstStyle/>
          <a:p>
            <a:r>
              <a:rPr lang="en-US" dirty="0"/>
              <a:t>TAZ </a:t>
            </a:r>
            <a:r>
              <a:rPr lang="en-US" altLang="zh-CN" dirty="0"/>
              <a:t>based on census tracts</a:t>
            </a:r>
            <a:endParaRPr lang="en-US" dirty="0"/>
          </a:p>
        </p:txBody>
      </p:sp>
      <p:sp>
        <p:nvSpPr>
          <p:cNvPr id="11" name="TextBox 10"/>
          <p:cNvSpPr txBox="1"/>
          <p:nvPr/>
        </p:nvSpPr>
        <p:spPr>
          <a:xfrm>
            <a:off x="7876719" y="886784"/>
            <a:ext cx="2142424" cy="369332"/>
          </a:xfrm>
          <a:prstGeom prst="rect">
            <a:avLst/>
          </a:prstGeom>
          <a:noFill/>
        </p:spPr>
        <p:txBody>
          <a:bodyPr wrap="square">
            <a:spAutoFit/>
          </a:bodyPr>
          <a:lstStyle/>
          <a:p>
            <a:r>
              <a:rPr lang="en-US" dirty="0"/>
              <a:t>Grid zones</a:t>
            </a:r>
          </a:p>
        </p:txBody>
      </p:sp>
      <p:sp>
        <p:nvSpPr>
          <p:cNvPr id="12" name="TextBox 11"/>
          <p:cNvSpPr txBox="1"/>
          <p:nvPr/>
        </p:nvSpPr>
        <p:spPr>
          <a:xfrm>
            <a:off x="1497646" y="4363308"/>
            <a:ext cx="4011595" cy="923330"/>
          </a:xfrm>
          <a:prstGeom prst="rect">
            <a:avLst/>
          </a:prstGeom>
          <a:noFill/>
        </p:spPr>
        <p:txBody>
          <a:bodyPr wrap="square">
            <a:spAutoFit/>
          </a:bodyPr>
          <a:lstStyle/>
          <a:p>
            <a:pPr algn="just"/>
            <a:r>
              <a:rPr lang="en-US" dirty="0"/>
              <a:t>Land use is ignored in TAZs. The spatial biases may deteriorate the accuracy of travel demand.</a:t>
            </a:r>
          </a:p>
        </p:txBody>
      </p:sp>
      <p:sp>
        <p:nvSpPr>
          <p:cNvPr id="13" name="TextBox 12"/>
          <p:cNvSpPr txBox="1"/>
          <p:nvPr/>
        </p:nvSpPr>
        <p:spPr>
          <a:xfrm>
            <a:off x="6461185" y="4363308"/>
            <a:ext cx="4028458" cy="1200329"/>
          </a:xfrm>
          <a:prstGeom prst="rect">
            <a:avLst/>
          </a:prstGeom>
          <a:noFill/>
        </p:spPr>
        <p:txBody>
          <a:bodyPr wrap="square">
            <a:spAutoFit/>
          </a:bodyPr>
          <a:lstStyle/>
          <a:p>
            <a:pPr algn="just"/>
            <a:r>
              <a:rPr lang="en-US" dirty="0"/>
              <a:t>Trip generation directly comes from activity nodes, which is aggregated in grid zones. Smaller grid, more accurate demand.</a:t>
            </a:r>
          </a:p>
        </p:txBody>
      </p:sp>
      <p:sp>
        <p:nvSpPr>
          <p:cNvPr id="6" name="矩形 5"/>
          <p:cNvSpPr/>
          <p:nvPr/>
        </p:nvSpPr>
        <p:spPr>
          <a:xfrm>
            <a:off x="8887986" y="3501992"/>
            <a:ext cx="1536079" cy="693504"/>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011470" y="3937555"/>
            <a:ext cx="259773" cy="16625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7030A0"/>
                </a:solidFill>
              </a:ln>
              <a:noFill/>
            </a:endParaRPr>
          </a:p>
        </p:txBody>
      </p:sp>
      <p:sp>
        <p:nvSpPr>
          <p:cNvPr id="10" name="矩形 9"/>
          <p:cNvSpPr/>
          <p:nvPr/>
        </p:nvSpPr>
        <p:spPr>
          <a:xfrm>
            <a:off x="9011469" y="3621867"/>
            <a:ext cx="259773" cy="1662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7030A0"/>
                </a:solidFill>
              </a:ln>
              <a:noFill/>
            </a:endParaRPr>
          </a:p>
        </p:txBody>
      </p:sp>
      <p:sp>
        <p:nvSpPr>
          <p:cNvPr id="4" name="文本框 3"/>
          <p:cNvSpPr txBox="1"/>
          <p:nvPr/>
        </p:nvSpPr>
        <p:spPr>
          <a:xfrm>
            <a:off x="9271242" y="3535300"/>
            <a:ext cx="1132041" cy="307777"/>
          </a:xfrm>
          <a:prstGeom prst="rect">
            <a:avLst/>
          </a:prstGeom>
          <a:noFill/>
        </p:spPr>
        <p:txBody>
          <a:bodyPr wrap="none" rtlCol="0">
            <a:spAutoFit/>
          </a:bodyPr>
          <a:lstStyle/>
          <a:p>
            <a:r>
              <a:rPr lang="en-US" altLang="zh-CN" sz="1400" dirty="0"/>
              <a:t>Census tract</a:t>
            </a:r>
            <a:endParaRPr lang="zh-CN" altLang="en-US" sz="1400" dirty="0"/>
          </a:p>
        </p:txBody>
      </p:sp>
      <p:sp>
        <p:nvSpPr>
          <p:cNvPr id="14" name="文本框 13"/>
          <p:cNvSpPr txBox="1"/>
          <p:nvPr/>
        </p:nvSpPr>
        <p:spPr>
          <a:xfrm>
            <a:off x="9271242" y="3856402"/>
            <a:ext cx="814647" cy="307777"/>
          </a:xfrm>
          <a:prstGeom prst="rect">
            <a:avLst/>
          </a:prstGeom>
          <a:noFill/>
        </p:spPr>
        <p:txBody>
          <a:bodyPr wrap="none" rtlCol="0">
            <a:spAutoFit/>
          </a:bodyPr>
          <a:lstStyle/>
          <a:p>
            <a:r>
              <a:rPr lang="en-US" altLang="zh-CN" sz="1400" dirty="0"/>
              <a:t>Grid cell</a:t>
            </a:r>
            <a:endParaRPr lang="zh-CN" altLang="en-US" sz="1400" dirty="0"/>
          </a:p>
        </p:txBody>
      </p:sp>
      <p:sp>
        <p:nvSpPr>
          <p:cNvPr id="15" name="TextBox 14"/>
          <p:cNvSpPr txBox="1"/>
          <p:nvPr/>
        </p:nvSpPr>
        <p:spPr>
          <a:xfrm>
            <a:off x="1501937" y="5786550"/>
            <a:ext cx="6760894"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Zones partitioned by grids could </a:t>
            </a:r>
            <a:r>
              <a:rPr lang="en-US" b="1" i="0" dirty="0">
                <a:effectLst/>
                <a:latin typeface="Arial" panose="020B0604020202020204" pitchFamily="34" charset="0"/>
                <a:cs typeface="Arial" panose="020B0604020202020204" pitchFamily="34" charset="0"/>
              </a:rPr>
              <a:t>reduce spatial biases.</a:t>
            </a:r>
          </a:p>
        </p:txBody>
      </p:sp>
    </p:spTree>
  </p:cSld>
  <p:clrMapOvr>
    <a:masterClrMapping/>
  </p:clrMapOvr>
  <mc:AlternateContent xmlns:mc="http://schemas.openxmlformats.org/markup-compatibility/2006" xmlns:p14="http://schemas.microsoft.com/office/powerpoint/2010/main">
    <mc:Choice Requires="p14">
      <p:transition spd="slow" p14:dur="2000" advTm="50769"/>
    </mc:Choice>
    <mc:Fallback xmlns="">
      <p:transition spd="slow" advTm="5076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1019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4: Get production/attraction rates of each land use type with a specific trip purpose</a:t>
            </a:r>
          </a:p>
        </p:txBody>
      </p:sp>
      <p:sp>
        <p:nvSpPr>
          <p:cNvPr id="8" name="内容占位符 2"/>
          <p:cNvSpPr txBox="1"/>
          <p:nvPr/>
        </p:nvSpPr>
        <p:spPr>
          <a:xfrm>
            <a:off x="760036" y="1208412"/>
            <a:ext cx="10671928" cy="20023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800" dirty="0">
                <a:latin typeface="Arial" panose="020B0604020202020204" pitchFamily="34" charset="0"/>
                <a:cs typeface="Arial" panose="020B0604020202020204" pitchFamily="34" charset="0"/>
              </a:rPr>
              <a:t>Users can customize trip purpose and </a:t>
            </a:r>
            <a:r>
              <a:rPr lang="en-US" altLang="zh-CN" sz="2800" i="1" dirty="0">
                <a:latin typeface="Arial" panose="020B0604020202020204" pitchFamily="34" charset="0"/>
                <a:cs typeface="Arial" panose="020B0604020202020204" pitchFamily="34" charset="0"/>
              </a:rPr>
              <a:t>poi_trip_rate.csv</a:t>
            </a:r>
            <a:r>
              <a:rPr lang="en-US" altLang="zh-CN" sz="2800" dirty="0">
                <a:latin typeface="Arial" panose="020B0604020202020204" pitchFamily="34" charset="0"/>
                <a:cs typeface="Arial" panose="020B0604020202020204" pitchFamily="34" charset="0"/>
              </a:rPr>
              <a:t>. Default trip rates are collected </a:t>
            </a:r>
            <a:r>
              <a:rPr lang="en-US" altLang="zh-CN" dirty="0">
                <a:latin typeface="Arial" panose="020B0604020202020204" pitchFamily="34" charset="0"/>
                <a:cs typeface="Arial" panose="020B0604020202020204" pitchFamily="34" charset="0"/>
              </a:rPr>
              <a:t>according to ITE trip generation rates tables.</a:t>
            </a:r>
          </a:p>
          <a:p>
            <a:pPr algn="just">
              <a:lnSpc>
                <a:spcPct val="100000"/>
              </a:lnSpc>
            </a:pPr>
            <a:r>
              <a:rPr lang="en-US" altLang="zh-CN" dirty="0">
                <a:latin typeface="Arial" panose="020B0604020202020204" pitchFamily="34" charset="0"/>
                <a:cs typeface="Arial" panose="020B0604020202020204" pitchFamily="34" charset="0"/>
              </a:rPr>
              <a:t>The values of production and attraction of each POI node are calculated according to land use type, trip purpose and the area of the building (or other unit of measurement).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497" y="3647207"/>
            <a:ext cx="6648627" cy="2079300"/>
          </a:xfrm>
          <a:prstGeom prst="rect">
            <a:avLst/>
          </a:prstGeom>
        </p:spPr>
      </p:pic>
      <p:sp>
        <p:nvSpPr>
          <p:cNvPr id="17" name="文本框 20"/>
          <p:cNvSpPr txBox="1"/>
          <p:nvPr/>
        </p:nvSpPr>
        <p:spPr>
          <a:xfrm>
            <a:off x="8426104" y="5374160"/>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a:t>
            </a:r>
            <a:r>
              <a:rPr lang="en-US" altLang="zh-CN" sz="1600" i="1" dirty="0">
                <a:latin typeface="Arial" panose="020B0604020202020204" pitchFamily="34" charset="0"/>
                <a:cs typeface="Arial" panose="020B0604020202020204" pitchFamily="34" charset="0"/>
              </a:rPr>
              <a:t>poi_trip_rate.csv</a:t>
            </a:r>
            <a:endParaRPr lang="zh-CN" altLang="en-US" sz="1600" i="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3442"/>
    </mc:Choice>
    <mc:Fallback xmlns="">
      <p:transition spd="slow" advTm="2344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1019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5: Define production/attraction values of each node according to the node’s activity type</a:t>
            </a:r>
          </a:p>
        </p:txBody>
      </p:sp>
      <p:sp>
        <p:nvSpPr>
          <p:cNvPr id="8" name="内容占位符 2"/>
          <p:cNvSpPr txBox="1"/>
          <p:nvPr/>
        </p:nvSpPr>
        <p:spPr>
          <a:xfrm>
            <a:off x="760036" y="1208412"/>
            <a:ext cx="10671928" cy="2002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800" dirty="0">
                <a:latin typeface="Arial" panose="020B0604020202020204" pitchFamily="34" charset="0"/>
                <a:cs typeface="Arial" panose="020B0604020202020204" pitchFamily="34" charset="0"/>
              </a:rPr>
              <a:t>Three kinds of nodes in the network can generate travel demand: 1) POI nodes, 2) residential nodes, and 3) boundary nodes.</a:t>
            </a:r>
          </a:p>
          <a:p>
            <a:pPr algn="just">
              <a:lnSpc>
                <a:spcPct val="100000"/>
              </a:lnSpc>
            </a:pPr>
            <a:r>
              <a:rPr lang="en-US" altLang="zh-CN" sz="2800" dirty="0">
                <a:latin typeface="Arial" panose="020B0604020202020204" pitchFamily="34" charset="0"/>
                <a:cs typeface="Arial" panose="020B0604020202020204" pitchFamily="34" charset="0"/>
              </a:rPr>
              <a:t>Users can customize production and attraction values of residential nodes and boundary nodes.</a:t>
            </a:r>
            <a:endParaRPr lang="en-US" altLang="zh-CN" dirty="0">
              <a:latin typeface="Arial" panose="020B0604020202020204" pitchFamily="34" charset="0"/>
              <a:cs typeface="Arial" panose="020B0604020202020204" pitchFamily="34" charset="0"/>
            </a:endParaRPr>
          </a:p>
        </p:txBody>
      </p:sp>
      <p:sp>
        <p:nvSpPr>
          <p:cNvPr id="17" name="文本框 20"/>
          <p:cNvSpPr txBox="1"/>
          <p:nvPr/>
        </p:nvSpPr>
        <p:spPr>
          <a:xfrm>
            <a:off x="859925" y="3319866"/>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updated</a:t>
            </a:r>
            <a:r>
              <a:rPr lang="en-US" altLang="zh-CN" sz="1600" i="1" dirty="0">
                <a:latin typeface="Arial" panose="020B0604020202020204" pitchFamily="34" charset="0"/>
                <a:cs typeface="Arial" panose="020B0604020202020204" pitchFamily="34" charset="0"/>
              </a:rPr>
              <a:t> node.csv</a:t>
            </a:r>
            <a:endParaRPr lang="zh-CN" altLang="en-US" sz="1600" i="1"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88" y="3727246"/>
            <a:ext cx="10336223" cy="2420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252"/>
    </mc:Choice>
    <mc:Fallback xmlns="">
      <p:transition spd="slow" advTm="462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38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6: Calculate zone-to-zone accessibility</a:t>
            </a:r>
          </a:p>
        </p:txBody>
      </p:sp>
      <p:sp>
        <p:nvSpPr>
          <p:cNvPr id="8" name="内容占位符 2"/>
          <p:cNvSpPr txBox="1"/>
          <p:nvPr/>
        </p:nvSpPr>
        <p:spPr>
          <a:xfrm>
            <a:off x="760036" y="886290"/>
            <a:ext cx="10671927" cy="21374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A degree at different latitudes represents different lengths on a flat surface. Users need to input the latitude of the area of interest for converting x/y coordinates into </a:t>
            </a:r>
          </a:p>
          <a:p>
            <a:pPr marL="0" indent="0" algn="just">
              <a:lnSpc>
                <a:spcPct val="100000"/>
              </a:lnSpc>
              <a:spcBef>
                <a:spcPts val="0"/>
              </a:spcBef>
              <a:buNone/>
            </a:pPr>
            <a:r>
              <a:rPr lang="en-US" altLang="zh-CN" sz="2600" dirty="0">
                <a:latin typeface="Arial" panose="020B0604020202020204" pitchFamily="34" charset="0"/>
                <a:cs typeface="Arial" panose="020B0604020202020204" pitchFamily="34" charset="0"/>
              </a:rPr>
              <a:t>   lengths on a flat surface.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989" y="1888877"/>
            <a:ext cx="4662641" cy="1123609"/>
          </a:xfrm>
          <a:prstGeom prst="rect">
            <a:avLst/>
          </a:prstGeom>
        </p:spPr>
      </p:pic>
      <p:sp>
        <p:nvSpPr>
          <p:cNvPr id="16" name="文本框 20"/>
          <p:cNvSpPr txBox="1"/>
          <p:nvPr/>
        </p:nvSpPr>
        <p:spPr>
          <a:xfrm>
            <a:off x="8385464" y="5362307"/>
            <a:ext cx="293716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a:t>
            </a:r>
            <a:r>
              <a:rPr lang="en-US" altLang="zh-CN" sz="1600" i="1" dirty="0">
                <a:latin typeface="Arial" panose="020B0604020202020204" pitchFamily="34" charset="0"/>
                <a:cs typeface="Arial" panose="020B0604020202020204" pitchFamily="34" charset="0"/>
              </a:rPr>
              <a:t>accessibility.csv</a:t>
            </a:r>
            <a:endParaRPr lang="zh-CN" altLang="en-US" sz="1600" i="1" dirty="0">
              <a:latin typeface="Arial" panose="020B0604020202020204" pitchFamily="34" charset="0"/>
              <a:cs typeface="Arial" panose="020B0604020202020204" pitchFamily="34" charset="0"/>
            </a:endParaRPr>
          </a:p>
        </p:txBody>
      </p:sp>
      <p:sp>
        <p:nvSpPr>
          <p:cNvPr id="21" name="内容占位符 2"/>
          <p:cNvSpPr txBox="1"/>
          <p:nvPr/>
        </p:nvSpPr>
        <p:spPr>
          <a:xfrm>
            <a:off x="760035" y="3044533"/>
            <a:ext cx="10671928" cy="793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Currently, accessibility is measured by straight-line distance between zone centroids.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225" y="4437345"/>
            <a:ext cx="6953239" cy="1995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526"/>
    </mc:Choice>
    <mc:Fallback xmlns="">
      <p:transition spd="slow" advTm="4252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140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7: Apply gravity model to perform trip distribution</a:t>
            </a:r>
          </a:p>
        </p:txBody>
      </p:sp>
      <p:sp>
        <p:nvSpPr>
          <p:cNvPr id="8" name="内容占位符 2"/>
          <p:cNvSpPr txBox="1"/>
          <p:nvPr/>
        </p:nvSpPr>
        <p:spPr>
          <a:xfrm>
            <a:off x="760036" y="792768"/>
            <a:ext cx="10671927" cy="942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For each OD pair, a typical gravity model is applied to calculate zone-to-zone demand volume. </a:t>
            </a:r>
          </a:p>
        </p:txBody>
      </p:sp>
      <p:sp>
        <p:nvSpPr>
          <p:cNvPr id="16" name="文本框 20"/>
          <p:cNvSpPr txBox="1"/>
          <p:nvPr/>
        </p:nvSpPr>
        <p:spPr>
          <a:xfrm>
            <a:off x="7455711" y="5902549"/>
            <a:ext cx="3976252" cy="523220"/>
          </a:xfrm>
          <a:prstGeom prst="rect">
            <a:avLst/>
          </a:prstGeom>
          <a:noFill/>
        </p:spPr>
        <p:txBody>
          <a:bodyPr wrap="square">
            <a:spAutoFit/>
          </a:bodyPr>
          <a:lstStyle/>
          <a:p>
            <a:pPr algn="ctr"/>
            <a:r>
              <a:rPr lang="en-US" altLang="zh-CN" sz="1400" dirty="0">
                <a:latin typeface="Arial" panose="020B0604020202020204" pitchFamily="34" charset="0"/>
                <a:cs typeface="Arial" panose="020B0604020202020204" pitchFamily="34" charset="0"/>
              </a:rPr>
              <a:t>Default values of friction factor coefficients under a specific trip purposes</a:t>
            </a:r>
            <a:endParaRPr lang="zh-CN" altLang="en-US" sz="14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6"/>
              <p:cNvSpPr txBox="1"/>
              <p:nvPr/>
            </p:nvSpPr>
            <p:spPr>
              <a:xfrm>
                <a:off x="1078189" y="3128419"/>
                <a:ext cx="10515600" cy="2251578"/>
              </a:xfrm>
              <a:prstGeom prst="rect">
                <a:avLst/>
              </a:prstGeom>
              <a:noFill/>
            </p:spPr>
            <p:txBody>
              <a:bodyPr wrap="square">
                <a:spAutoFit/>
              </a:bodyPr>
              <a:lstStyle/>
              <a:p>
                <a:pPr marL="457200">
                  <a:lnSpc>
                    <a:spcPct val="107000"/>
                  </a:lnSpc>
                  <a:spcAft>
                    <a:spcPts val="800"/>
                  </a:spcAft>
                </a:pPr>
                <a:r>
                  <a:rPr lang="en-US" altLang="zh-CN" sz="1600" i="1" dirty="0">
                    <a:effectLst/>
                    <a:latin typeface="Cambria Math" panose="02040503050406030204" pitchFamily="18" charset="0"/>
                    <a:ea typeface="Cambria Math" panose="02040503050406030204" pitchFamily="18" charset="0"/>
                    <a:cs typeface="Times New Roman" panose="02020603050405020304" pitchFamily="18" charset="0"/>
                  </a:rPr>
                  <a:t>where,</a:t>
                </a:r>
              </a:p>
              <a:p>
                <a:pPr marL="457200">
                  <a:lnSpc>
                    <a:spcPct val="107000"/>
                  </a:lnSpc>
                  <a:spcAft>
                    <a:spcPts val="800"/>
                  </a:spcAft>
                </a:pPr>
                <a14:m>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Yu Mincho" panose="02020400000000000000" pitchFamily="18" charset="-128"/>
                            <a:cs typeface="Times New Roman" panose="02020603050405020304" pitchFamily="18" charset="0"/>
                          </a:rPr>
                          <m:t>𝑇</m:t>
                        </m:r>
                      </m:e>
                      <m:sub>
                        <m:r>
                          <a:rPr lang="en-US" altLang="zh-CN" sz="1600" i="1">
                            <a:effectLst/>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Trips 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Productions in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Attractions in zone </a:t>
                </a:r>
                <a14:m>
                  <m:oMath xmlns:m="http://schemas.openxmlformats.org/officeDocument/2006/math">
                    <m:r>
                      <a:rPr lang="en-US" altLang="zh-CN" sz="1600" b="0" i="1" smtClean="0">
                        <a:latin typeface="Cambria Math" panose="02040503050406030204" pitchFamily="18" charset="0"/>
                        <a:ea typeface="Yu Mincho" panose="02020400000000000000" pitchFamily="18" charset="-128"/>
                        <a:cs typeface="Times New Roman" panose="02020603050405020304" pitchFamily="18" charset="0"/>
                      </a:rPr>
                      <m:t>𝑗</m:t>
                    </m:r>
                  </m:oMath>
                </a14:m>
                <a:endParaRPr lang="en-US" altLang="zh-CN" sz="1600" dirty="0">
                  <a:latin typeface="Arial" panose="020B0604020202020204" pitchFamily="34" charset="0"/>
                  <a:ea typeface="Yu Mincho" panose="02020400000000000000" pitchFamily="18" charset="-128"/>
                  <a:cs typeface="Arial" panose="020B0604020202020204" pitchFamily="34" charset="0"/>
                </a:endParaRPr>
              </a:p>
              <a:p>
                <a:pPr marL="457200">
                  <a:lnSpc>
                    <a:spcPct val="107000"/>
                  </a:lnSpc>
                  <a:spcAft>
                    <a:spcPts val="800"/>
                  </a:spcAft>
                </a:pP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sz="1600" b="0" i="1" smtClean="0">
                            <a:latin typeface="Cambria Math" panose="02040503050406030204" pitchFamily="18" charset="0"/>
                            <a:ea typeface="Yu Mincho" panose="02020400000000000000" pitchFamily="18" charset="-128"/>
                            <a:cs typeface="Times New Roman" panose="02020603050405020304" pitchFamily="18" charset="0"/>
                          </a:rPr>
                          <m:t>𝑗</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Friction factor for travel </a:t>
                </a:r>
                <a:r>
                  <a:rPr lang="en-US" altLang="zh-CN" sz="1600" dirty="0">
                    <a:latin typeface="Arial" panose="020B0604020202020204" pitchFamily="34" charset="0"/>
                    <a:ea typeface="Yu Mincho" panose="02020400000000000000" pitchFamily="18" charset="-128"/>
                    <a:cs typeface="Arial" panose="020B0604020202020204" pitchFamily="34" charset="0"/>
                  </a:rPr>
                  <a:t>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p>
              <a:p>
                <a:pPr marL="457200">
                  <a:lnSpc>
                    <a:spcPct val="107000"/>
                  </a:lnSpc>
                  <a:spcAft>
                    <a:spcPts val="800"/>
                  </a:spcAft>
                </a:pP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latin typeface="Arial" panose="020B0604020202020204" pitchFamily="34" charset="0"/>
                    <a:ea typeface="Yu Mincho" panose="02020400000000000000" pitchFamily="18" charset="-128"/>
                    <a:cs typeface="Arial" panose="020B0604020202020204" pitchFamily="34" charset="0"/>
                  </a:rPr>
                  <a:t>: Correction factor for travel from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latin typeface="Arial" panose="020B0604020202020204" pitchFamily="34" charset="0"/>
                    <a:ea typeface="Yu Mincho" panose="02020400000000000000" pitchFamily="18" charset="-128"/>
                    <a:cs typeface="Arial" panose="020B0604020202020204" pitchFamily="34" charset="0"/>
                  </a:rPr>
                  <a:t> to 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r>
                      <a:rPr lang="en-US" altLang="zh-CN" sz="1600" i="1">
                        <a:latin typeface="Cambria Math" panose="02040503050406030204" pitchFamily="18" charset="0"/>
                        <a:ea typeface="Yu Mincho" panose="02020400000000000000" pitchFamily="18" charset="-128"/>
                        <a:cs typeface="Times New Roman" panose="02020603050405020304" pitchFamily="18" charset="0"/>
                      </a:rPr>
                      <m:t> </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Default value equals to 1;</a:t>
                </a:r>
              </a:p>
              <a:p>
                <a:pPr marL="457200">
                  <a:lnSpc>
                    <a:spcPct val="107000"/>
                  </a:lnSpc>
                  <a:spcAft>
                    <a:spcPts val="800"/>
                  </a:spcAft>
                </a:pPr>
                <a14:m>
                  <m:oMath xmlns:m="http://schemas.openxmlformats.org/officeDocument/2006/math">
                    <m:sSub>
                      <m:sSubPr>
                        <m:ctrlPr>
                          <a:rPr lang="en-US" altLang="zh-CN" sz="1600" i="1" smtClean="0">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𝑖𝑗</m:t>
                        </m:r>
                      </m:sub>
                    </m:sSub>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Accessibility from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𝑖</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r>
                  <a:rPr lang="en-US" altLang="zh-CN" sz="1600" dirty="0">
                    <a:latin typeface="Arial" panose="020B0604020202020204" pitchFamily="34" charset="0"/>
                    <a:ea typeface="Yu Mincho" panose="02020400000000000000" pitchFamily="18" charset="-128"/>
                    <a:cs typeface="Arial" panose="020B0604020202020204" pitchFamily="34" charset="0"/>
                  </a:rPr>
                  <a:t>to</a:t>
                </a:r>
                <a:r>
                  <a:rPr lang="en-US" altLang="zh-CN" sz="1600" dirty="0">
                    <a:effectLst/>
                    <a:latin typeface="Arial" panose="020B0604020202020204" pitchFamily="34" charset="0"/>
                    <a:ea typeface="Yu Mincho" panose="02020400000000000000" pitchFamily="18" charset="-128"/>
                    <a:cs typeface="Arial" panose="020B0604020202020204" pitchFamily="34" charset="0"/>
                  </a:rPr>
                  <a:t> </a:t>
                </a:r>
                <a:r>
                  <a:rPr lang="en-US" altLang="zh-CN" sz="1600" dirty="0">
                    <a:latin typeface="Arial" panose="020B0604020202020204" pitchFamily="34" charset="0"/>
                    <a:ea typeface="Yu Mincho" panose="02020400000000000000" pitchFamily="18" charset="-128"/>
                    <a:cs typeface="Arial" panose="020B0604020202020204" pitchFamily="34" charset="0"/>
                  </a:rPr>
                  <a:t>zone </a:t>
                </a:r>
                <a14:m>
                  <m:oMath xmlns:m="http://schemas.openxmlformats.org/officeDocument/2006/math">
                    <m:r>
                      <a:rPr lang="en-US" altLang="zh-CN" sz="1600" i="1">
                        <a:latin typeface="Cambria Math" panose="02040503050406030204" pitchFamily="18" charset="0"/>
                        <a:ea typeface="Yu Mincho" panose="02020400000000000000" pitchFamily="18" charset="-128"/>
                        <a:cs typeface="Times New Roman" panose="02020603050405020304" pitchFamily="18" charset="0"/>
                      </a:rPr>
                      <m:t>𝑗</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a:t>
                </a:r>
              </a:p>
              <a:p>
                <a:pPr marL="457200">
                  <a:lnSpc>
                    <a:spcPct val="107000"/>
                  </a:lnSpc>
                  <a:spcAft>
                    <a:spcPts val="800"/>
                  </a:spcAft>
                </a:pPr>
                <a14:m>
                  <m:oMath xmlns:m="http://schemas.openxmlformats.org/officeDocument/2006/math">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𝑎</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𝑏</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m:t>
                    </m:r>
                    <m:r>
                      <a:rPr lang="en-US" altLang="zh-CN" sz="1600" b="0" i="1" smtClean="0">
                        <a:effectLst/>
                        <a:latin typeface="Cambria Math" panose="02040503050406030204" pitchFamily="18" charset="0"/>
                        <a:ea typeface="Yu Mincho" panose="02020400000000000000" pitchFamily="18" charset="-128"/>
                        <a:cs typeface="Times New Roman" panose="02020603050405020304" pitchFamily="18" charset="0"/>
                      </a:rPr>
                      <m:t>𝑐</m:t>
                    </m:r>
                  </m:oMath>
                </a14:m>
                <a:r>
                  <a:rPr lang="en-US" altLang="zh-CN" sz="1600" dirty="0">
                    <a:effectLst/>
                    <a:latin typeface="Arial" panose="020B0604020202020204" pitchFamily="34" charset="0"/>
                    <a:ea typeface="Yu Mincho" panose="02020400000000000000" pitchFamily="18" charset="-128"/>
                    <a:cs typeface="Arial" panose="020B0604020202020204" pitchFamily="34" charset="0"/>
                  </a:rPr>
                  <a:t>: Friction factor coefficients.</a:t>
                </a:r>
              </a:p>
            </p:txBody>
          </p:sp>
        </mc:Choice>
        <mc:Fallback xmlns="">
          <p:sp>
            <p:nvSpPr>
              <p:cNvPr id="14" name="文本框 6"/>
              <p:cNvSpPr txBox="1">
                <a:spLocks noRot="1" noChangeAspect="1" noMove="1" noResize="1" noEditPoints="1" noAdjustHandles="1" noChangeArrowheads="1" noChangeShapeType="1" noTextEdit="1"/>
              </p:cNvSpPr>
              <p:nvPr/>
            </p:nvSpPr>
            <p:spPr>
              <a:xfrm>
                <a:off x="1078189" y="3128419"/>
                <a:ext cx="10515600" cy="2251578"/>
              </a:xfrm>
              <a:prstGeom prst="rect">
                <a:avLst/>
              </a:prstGeom>
              <a:blipFill rotWithShape="1">
                <a:blip r:embed="rId3"/>
                <a:stretch>
                  <a:fillRect l="-6" t="-18" r="6" b="1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文本框 8"/>
              <p:cNvSpPr txBox="1"/>
              <p:nvPr/>
            </p:nvSpPr>
            <p:spPr>
              <a:xfrm>
                <a:off x="2965833" y="1735276"/>
                <a:ext cx="6094070" cy="1076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fPr>
                        <m:num>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num>
                        <m:den>
                          <m:nary>
                            <m:naryPr>
                              <m:chr m:val="∑"/>
                              <m:limLoc m:val="subSup"/>
                              <m:supHide m:val="on"/>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naryPr>
                            <m:sub>
                              <m:r>
                                <m:rPr>
                                  <m:brk m:alnAt="9"/>
                                </m:r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up/>
                            <m:e>
                              <m:d>
                                <m:d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𝐾</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e>
                              </m:d>
                            </m:e>
                          </m:nary>
                        </m:den>
                      </m:f>
                    </m:oMath>
                  </m:oMathPara>
                </a14:m>
                <a:endParaRPr lang="en-US" altLang="zh-CN" sz="2200" i="1" dirty="0">
                  <a:latin typeface="Cambria Math" panose="02040503050406030204" pitchFamily="18" charset="0"/>
                  <a:ea typeface="Cambria Math" panose="02040503050406030204" pitchFamily="18" charset="0"/>
                  <a:cs typeface="Times New Roman" panose="02020603050405020304" pitchFamily="18" charset="0"/>
                </a:endParaRPr>
              </a:p>
              <a:p>
                <a:endParaRPr lang="en-US" altLang="zh-CN" sz="2200" i="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5" name="文本框 8"/>
              <p:cNvSpPr txBox="1">
                <a:spLocks noRot="1" noChangeAspect="1" noMove="1" noResize="1" noEditPoints="1" noAdjustHandles="1" noChangeArrowheads="1" noChangeShapeType="1" noTextEdit="1"/>
              </p:cNvSpPr>
              <p:nvPr/>
            </p:nvSpPr>
            <p:spPr>
              <a:xfrm>
                <a:off x="2965833" y="1735276"/>
                <a:ext cx="6094070" cy="1076064"/>
              </a:xfrm>
              <a:prstGeom prst="rect">
                <a:avLst/>
              </a:prstGeom>
              <a:blipFill rotWithShape="1">
                <a:blip r:embed="rId4"/>
                <a:stretch>
                  <a:fillRect l="-6" t="-42" r="6" b="1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965833" y="2692486"/>
                <a:ext cx="6094428" cy="4174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pPr>
                        <m:e>
                          <m:sSup>
                            <m:sSup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pPr>
                            <m:e>
                              <m:r>
                                <a:rPr lang="en-US" altLang="zh-CN" i="1">
                                  <a:latin typeface="Cambria Math" panose="02040503050406030204" pitchFamily="18" charset="0"/>
                                  <a:ea typeface="Yu Mincho" panose="02020400000000000000" pitchFamily="18" charset="-128"/>
                                  <a:cs typeface="Times New Roman" panose="02020603050405020304" pitchFamily="18" charset="0"/>
                                </a:rPr>
                                <m:t>𝑎</m:t>
                              </m:r>
                              <m:r>
                                <a:rPr lang="en-US" altLang="zh-CN" i="1">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altLang="zh-CN" i="1">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i="1">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i="1">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i="1">
                                  <a:latin typeface="Cambria Math" panose="02040503050406030204" pitchFamily="18" charset="0"/>
                                  <a:ea typeface="Yu Mincho" panose="02020400000000000000" pitchFamily="18" charset="-128"/>
                                  <a:cs typeface="Times New Roman" panose="02020603050405020304" pitchFamily="18" charset="0"/>
                                </a:rPr>
                                <m:t>)</m:t>
                              </m:r>
                            </m:e>
                            <m: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𝑏</m:t>
                              </m:r>
                            </m:sup>
                          </m:s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𝑒</m:t>
                          </m:r>
                        </m:e>
                        <m:sup>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𝑐</m:t>
                          </m:r>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ctrlPr>
                            </m:sSubPr>
                            <m:e>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𝑑</m:t>
                              </m:r>
                            </m:e>
                            <m: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𝑖𝑗</m:t>
                              </m:r>
                            </m:sub>
                          </m:sSub>
                          <m:r>
                            <a:rPr lang="en-US" altLang="zh-CN" b="0" i="1" smtClean="0">
                              <a:latin typeface="Cambria Math" panose="02040503050406030204" pitchFamily="18" charset="0"/>
                              <a:ea typeface="Yu Mincho" panose="02020400000000000000" pitchFamily="18" charset="-128"/>
                              <a:cs typeface="Times New Roman" panose="02020603050405020304" pitchFamily="18" charset="0"/>
                            </a:rPr>
                            <m:t>)</m:t>
                          </m:r>
                        </m:sup>
                      </m:sSup>
                    </m:oMath>
                  </m:oMathPara>
                </a14:m>
                <a:endParaRPr lang="zh-CN" altLang="en-US" sz="2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5833" y="2692486"/>
                <a:ext cx="6094428" cy="417422"/>
              </a:xfrm>
              <a:prstGeom prst="rect">
                <a:avLst/>
              </a:prstGeom>
              <a:blipFill rotWithShape="1">
                <a:blip r:embed="rId5"/>
                <a:stretch>
                  <a:fillRect l="-6" t="-21" r="1" b="75"/>
                </a:stretch>
              </a:blipFill>
            </p:spPr>
            <p:txBody>
              <a:bodyPr/>
              <a:lstStyle/>
              <a:p>
                <a:r>
                  <a:rPr lang="en-US" altLang="en-US">
                    <a:noFill/>
                  </a:rPr>
                  <a:t> </a:t>
                </a:r>
              </a:p>
            </p:txBody>
          </p:sp>
        </mc:Fallback>
      </mc:AlternateContent>
      <p:graphicFrame>
        <p:nvGraphicFramePr>
          <p:cNvPr id="19" name="Table 18"/>
          <p:cNvGraphicFramePr/>
          <p:nvPr/>
        </p:nvGraphicFramePr>
        <p:xfrm>
          <a:off x="7705594" y="4980124"/>
          <a:ext cx="3408217" cy="883920"/>
        </p:xfrm>
        <a:graphic>
          <a:graphicData uri="http://schemas.openxmlformats.org/drawingml/2006/table">
            <a:tbl>
              <a:tblPr>
                <a:tableStyleId>{5C22544A-7EE6-4342-B048-85BDC9FD1C3A}</a:tableStyleId>
              </a:tblPr>
              <a:tblGrid>
                <a:gridCol w="1246909">
                  <a:extLst>
                    <a:ext uri="{9D8B030D-6E8A-4147-A177-3AD203B41FA5}">
                      <a16:colId xmlns:a16="http://schemas.microsoft.com/office/drawing/2014/main" val="20000"/>
                    </a:ext>
                  </a:extLst>
                </a:gridCol>
                <a:gridCol w="737754">
                  <a:extLst>
                    <a:ext uri="{9D8B030D-6E8A-4147-A177-3AD203B41FA5}">
                      <a16:colId xmlns:a16="http://schemas.microsoft.com/office/drawing/2014/main" val="20001"/>
                    </a:ext>
                  </a:extLst>
                </a:gridCol>
                <a:gridCol w="748146">
                  <a:extLst>
                    <a:ext uri="{9D8B030D-6E8A-4147-A177-3AD203B41FA5}">
                      <a16:colId xmlns:a16="http://schemas.microsoft.com/office/drawing/2014/main" val="20002"/>
                    </a:ext>
                  </a:extLst>
                </a:gridCol>
                <a:gridCol w="675408">
                  <a:extLst>
                    <a:ext uri="{9D8B030D-6E8A-4147-A177-3AD203B41FA5}">
                      <a16:colId xmlns:a16="http://schemas.microsoft.com/office/drawing/2014/main" val="20003"/>
                    </a:ext>
                  </a:extLst>
                </a:gridCol>
              </a:tblGrid>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Trip Purpose</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a</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b</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c</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 (HBW)</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28507</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-0.02</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-0.123</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050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2 (HBO)</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139173</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-1.285</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-0.094</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82880">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3 (NHB)</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a:solidFill>
                            <a:schemeClr val="tx1"/>
                          </a:solidFill>
                          <a:effectLst/>
                          <a:latin typeface="Arial" panose="020B0604020202020204" pitchFamily="34" charset="0"/>
                          <a:cs typeface="Arial" panose="020B0604020202020204" pitchFamily="34" charset="0"/>
                        </a:rPr>
                        <a:t>219113</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-1.332</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400" u="none" strike="noStrike" dirty="0">
                          <a:solidFill>
                            <a:schemeClr val="tx1"/>
                          </a:solidFill>
                          <a:effectLst/>
                          <a:latin typeface="Arial" panose="020B0604020202020204" pitchFamily="34" charset="0"/>
                          <a:cs typeface="Arial" panose="020B0604020202020204" pitchFamily="34" charset="0"/>
                        </a:rPr>
                        <a:t>-0.1</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8376"/>
    </mc:Choice>
    <mc:Fallback xmlns="">
      <p:transition spd="slow" advTm="83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79980" y="186017"/>
            <a:ext cx="11712019" cy="6140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Step 7: Apply gravity model to perform trip distribution</a:t>
            </a:r>
          </a:p>
        </p:txBody>
      </p:sp>
      <p:sp>
        <p:nvSpPr>
          <p:cNvPr id="20" name="内容占位符 2"/>
          <p:cNvSpPr txBox="1"/>
          <p:nvPr/>
        </p:nvSpPr>
        <p:spPr>
          <a:xfrm>
            <a:off x="760035" y="800100"/>
            <a:ext cx="10671927" cy="942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600" dirty="0">
                <a:latin typeface="Arial" panose="020B0604020202020204" pitchFamily="34" charset="0"/>
                <a:cs typeface="Arial" panose="020B0604020202020204" pitchFamily="34" charset="0"/>
              </a:rPr>
              <a:t>Users can specify a trip purpose to use default coefficients or customize friction factor coefficients. </a:t>
            </a:r>
          </a:p>
        </p:txBody>
      </p:sp>
      <p:sp>
        <p:nvSpPr>
          <p:cNvPr id="12" name="文本框 20"/>
          <p:cNvSpPr txBox="1"/>
          <p:nvPr/>
        </p:nvSpPr>
        <p:spPr>
          <a:xfrm>
            <a:off x="1177840" y="1943228"/>
            <a:ext cx="3131993" cy="338554"/>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A sample of output</a:t>
            </a:r>
            <a:r>
              <a:rPr lang="en-US" altLang="zh-CN" sz="1600" i="1" dirty="0">
                <a:latin typeface="Arial" panose="020B0604020202020204" pitchFamily="34" charset="0"/>
                <a:cs typeface="Arial" panose="020B0604020202020204" pitchFamily="34" charset="0"/>
              </a:rPr>
              <a:t> demand.csv</a:t>
            </a:r>
            <a:endParaRPr lang="zh-CN" altLang="en-US" sz="1600" i="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994" y="2356691"/>
            <a:ext cx="8550381" cy="3680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47"/>
    </mc:Choice>
    <mc:Fallback xmlns="">
      <p:transition spd="slow" advTm="1284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5396" y="793322"/>
            <a:ext cx="10739522" cy="994950"/>
          </a:xfrm>
        </p:spPr>
        <p:txBody>
          <a:bodyPr>
            <a:normAutofit fontScale="92500"/>
          </a:bodyPr>
          <a:lstStyle/>
          <a:p>
            <a:r>
              <a:rPr lang="en-US" altLang="zh-CN" dirty="0">
                <a:latin typeface="Arial" panose="020B0604020202020204" pitchFamily="34" charset="0"/>
                <a:cs typeface="Arial" panose="020B0604020202020204" pitchFamily="34" charset="0"/>
              </a:rPr>
              <a:t>All features are stored with geometry </a:t>
            </a:r>
            <a:r>
              <a:rPr lang="es-ES" altLang="zh-CN" dirty="0">
                <a:latin typeface="Arial" panose="020B0604020202020204" pitchFamily="34" charset="0"/>
                <a:cs typeface="Arial" panose="020B0604020202020204" pitchFamily="34" charset="0"/>
              </a:rPr>
              <a:t>(i.e. x/y </a:t>
            </a:r>
            <a:r>
              <a:rPr lang="en-US" altLang="zh-CN" dirty="0">
                <a:latin typeface="Arial" panose="020B0604020202020204" pitchFamily="34" charset="0"/>
                <a:cs typeface="Arial" panose="020B0604020202020204" pitchFamily="34" charset="0"/>
              </a:rPr>
              <a:t>coordinates</a:t>
            </a:r>
            <a:r>
              <a:rPr lang="es-E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It’s</a:t>
            </a:r>
            <a:r>
              <a:rPr lang="es-E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readily</a:t>
            </a:r>
            <a:r>
              <a:rPr lang="es-ES" altLang="zh-CN" dirty="0">
                <a:latin typeface="Arial" panose="020B0604020202020204" pitchFamily="34" charset="0"/>
                <a:cs typeface="Arial" panose="020B0604020202020204" pitchFamily="34" charset="0"/>
              </a:rPr>
              <a:t> to </a:t>
            </a:r>
            <a:r>
              <a:rPr lang="en-US" altLang="zh-CN" dirty="0">
                <a:latin typeface="Arial" panose="020B0604020202020204" pitchFamily="34" charset="0"/>
                <a:cs typeface="Arial" panose="020B0604020202020204" pitchFamily="34" charset="0"/>
              </a:rPr>
              <a:t>visualize the output </a:t>
            </a:r>
            <a:r>
              <a:rPr lang="en-US" altLang="zh-CN" i="1" dirty="0">
                <a:latin typeface="Arial" panose="020B0604020202020204" pitchFamily="34" charset="0"/>
                <a:cs typeface="Arial" panose="020B0604020202020204" pitchFamily="34" charset="0"/>
              </a:rPr>
              <a:t>demand.csv </a:t>
            </a:r>
            <a:r>
              <a:rPr lang="en-US" altLang="zh-CN" dirty="0">
                <a:latin typeface="Arial" panose="020B0604020202020204" pitchFamily="34" charset="0"/>
                <a:cs typeface="Arial" panose="020B0604020202020204" pitchFamily="34" charset="0"/>
              </a:rPr>
              <a:t>and other features in QGIS.</a:t>
            </a:r>
          </a:p>
        </p:txBody>
      </p:sp>
      <p:sp>
        <p:nvSpPr>
          <p:cNvPr id="10" name="标题 1"/>
          <p:cNvSpPr txBox="1"/>
          <p:nvPr/>
        </p:nvSpPr>
        <p:spPr>
          <a:xfrm>
            <a:off x="479982" y="186017"/>
            <a:ext cx="3385008" cy="445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anose="020B0604020202020204" pitchFamily="34" charset="0"/>
                <a:cs typeface="Arial" panose="020B0604020202020204" pitchFamily="34" charset="0"/>
              </a:rPr>
              <a:t>Visualization</a:t>
            </a:r>
          </a:p>
        </p:txBody>
      </p:sp>
      <p:pic>
        <p:nvPicPr>
          <p:cNvPr id="2" name="Picture 1">
            <a:extLst>
              <a:ext uri="{FF2B5EF4-FFF2-40B4-BE49-F238E27FC236}">
                <a16:creationId xmlns:a16="http://schemas.microsoft.com/office/drawing/2014/main" id="{E4D01E5B-53BE-D778-50A5-2CF3FE733556}"/>
              </a:ext>
            </a:extLst>
          </p:cNvPr>
          <p:cNvPicPr>
            <a:picLocks noChangeAspect="1"/>
          </p:cNvPicPr>
          <p:nvPr/>
        </p:nvPicPr>
        <p:blipFill>
          <a:blip r:embed="rId3"/>
          <a:stretch>
            <a:fillRect/>
          </a:stretch>
        </p:blipFill>
        <p:spPr>
          <a:xfrm>
            <a:off x="3864990" y="1788271"/>
            <a:ext cx="3912326" cy="4933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19"/>
    </mc:Choice>
    <mc:Fallback xmlns="">
      <p:transition spd="slow" advTm="3491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A479-34A4-E537-0ED7-D20E08741957}"/>
              </a:ext>
            </a:extLst>
          </p:cNvPr>
          <p:cNvSpPr>
            <a:spLocks noGrp="1"/>
          </p:cNvSpPr>
          <p:nvPr>
            <p:ph type="title"/>
          </p:nvPr>
        </p:nvSpPr>
        <p:spPr/>
        <p:txBody>
          <a:bodyPr/>
          <a:lstStyle/>
          <a:p>
            <a:r>
              <a:rPr lang="en-US" b="1" dirty="0"/>
              <a:t>Problems to Solve (2)</a:t>
            </a:r>
            <a:endParaRPr lang="en-US" dirty="0"/>
          </a:p>
        </p:txBody>
      </p:sp>
      <p:sp>
        <p:nvSpPr>
          <p:cNvPr id="3" name="Content Placeholder 2">
            <a:extLst>
              <a:ext uri="{FF2B5EF4-FFF2-40B4-BE49-F238E27FC236}">
                <a16:creationId xmlns:a16="http://schemas.microsoft.com/office/drawing/2014/main" id="{3F9ED55E-15A6-6B55-9D2D-1C641F5DA4D5}"/>
              </a:ext>
            </a:extLst>
          </p:cNvPr>
          <p:cNvSpPr>
            <a:spLocks noGrp="1"/>
          </p:cNvSpPr>
          <p:nvPr>
            <p:ph idx="1"/>
          </p:nvPr>
        </p:nvSpPr>
        <p:spPr/>
        <p:txBody>
          <a:bodyPr>
            <a:normAutofit lnSpcReduction="10000"/>
          </a:bodyPr>
          <a:lstStyle/>
          <a:p>
            <a:r>
              <a:rPr lang="en-US" b="1" dirty="0"/>
              <a:t>Handling Different Land Use Types in Trip Generation</a:t>
            </a:r>
          </a:p>
          <a:p>
            <a:pPr>
              <a:buFont typeface="Arial" panose="020B0604020202020204" pitchFamily="34" charset="0"/>
              <a:buChar char="•"/>
            </a:pPr>
            <a:r>
              <a:rPr lang="en-US" b="1" dirty="0"/>
              <a:t>Problem Statement</a:t>
            </a:r>
            <a:r>
              <a:rPr lang="en-US" dirty="0"/>
              <a:t>: Trip generation involves estimating trips from different land use types (e.g., residential, commercial, recreational). Accurate trip production and attraction rates are essential for different land use categories.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assign accurate production and attraction rates to various land use types, especially when Point of Interest (POI) data does not follow a consistent standard.</a:t>
            </a:r>
          </a:p>
          <a:p>
            <a:pPr marL="742950" lvl="1" indent="-285750">
              <a:buFont typeface="Arial" panose="020B0604020202020204" pitchFamily="34" charset="0"/>
              <a:buChar char="•"/>
            </a:pPr>
            <a:r>
              <a:rPr lang="en-US" dirty="0"/>
              <a:t>Ensuring that grid cells and land use categories reflect the real demand from each zone in a city.</a:t>
            </a:r>
          </a:p>
          <a:p>
            <a:endParaRPr lang="en-US" dirty="0"/>
          </a:p>
        </p:txBody>
      </p:sp>
    </p:spTree>
    <p:extLst>
      <p:ext uri="{BB962C8B-B14F-4D97-AF65-F5344CB8AC3E}">
        <p14:creationId xmlns:p14="http://schemas.microsoft.com/office/powerpoint/2010/main" val="237855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9BED-FF94-03AD-3CE0-98D964A4ECD9}"/>
              </a:ext>
            </a:extLst>
          </p:cNvPr>
          <p:cNvSpPr>
            <a:spLocks noGrp="1"/>
          </p:cNvSpPr>
          <p:nvPr>
            <p:ph type="title"/>
          </p:nvPr>
        </p:nvSpPr>
        <p:spPr/>
        <p:txBody>
          <a:bodyPr/>
          <a:lstStyle/>
          <a:p>
            <a:r>
              <a:rPr lang="en-US" b="1" dirty="0"/>
              <a:t>Problems to Solve (3)</a:t>
            </a:r>
            <a:endParaRPr lang="en-US" dirty="0"/>
          </a:p>
        </p:txBody>
      </p:sp>
      <p:sp>
        <p:nvSpPr>
          <p:cNvPr id="3" name="Content Placeholder 2">
            <a:extLst>
              <a:ext uri="{FF2B5EF4-FFF2-40B4-BE49-F238E27FC236}">
                <a16:creationId xmlns:a16="http://schemas.microsoft.com/office/drawing/2014/main" id="{274A7B25-8B1E-90AB-EC58-07ECCA9994FA}"/>
              </a:ext>
            </a:extLst>
          </p:cNvPr>
          <p:cNvSpPr>
            <a:spLocks noGrp="1"/>
          </p:cNvSpPr>
          <p:nvPr>
            <p:ph idx="1"/>
          </p:nvPr>
        </p:nvSpPr>
        <p:spPr/>
        <p:txBody>
          <a:bodyPr/>
          <a:lstStyle/>
          <a:p>
            <a:r>
              <a:rPr lang="en-US" b="1" dirty="0"/>
              <a:t>Generating Demand with Customized Trip Purposes</a:t>
            </a:r>
          </a:p>
          <a:p>
            <a:pPr>
              <a:buFont typeface="Arial" panose="020B0604020202020204" pitchFamily="34" charset="0"/>
              <a:buChar char="•"/>
            </a:pPr>
            <a:r>
              <a:rPr lang="en-US" b="1" dirty="0"/>
              <a:t>Problem Statement</a:t>
            </a:r>
            <a:r>
              <a:rPr lang="en-US" dirty="0"/>
              <a:t>: Different trip purposes (e.g., home-based work, home-based other, non-home-based) require tailored friction factors and trip generation rates.</a:t>
            </a:r>
          </a:p>
          <a:p>
            <a:pPr>
              <a:buFont typeface="Arial" panose="020B0604020202020204" pitchFamily="34" charset="0"/>
              <a:buChar char="•"/>
            </a:pPr>
            <a:r>
              <a:rPr lang="en-US" b="1" dirty="0"/>
              <a:t>Problems to Solve</a:t>
            </a:r>
            <a:r>
              <a:rPr lang="en-US" dirty="0"/>
              <a:t>:</a:t>
            </a:r>
          </a:p>
          <a:p>
            <a:pPr marL="742950" lvl="1" indent="-285750">
              <a:buFont typeface="Arial" panose="020B0604020202020204" pitchFamily="34" charset="0"/>
              <a:buChar char="•"/>
            </a:pPr>
            <a:r>
              <a:rPr lang="en-US" dirty="0"/>
              <a:t>How to assign and calibrate friction factors for specific trip purposes accurately, especially when default values do not align with local conditions.</a:t>
            </a:r>
          </a:p>
          <a:p>
            <a:pPr marL="742950" lvl="1" indent="-285750">
              <a:buFont typeface="Arial" panose="020B0604020202020204" pitchFamily="34" charset="0"/>
              <a:buChar char="•"/>
            </a:pPr>
            <a:r>
              <a:rPr lang="en-US" dirty="0"/>
              <a:t>Providing users the flexibility to customize trip purposes and generation rates without compromising the accuracy of the demand matrix.</a:t>
            </a:r>
          </a:p>
          <a:p>
            <a:endParaRPr lang="en-US" dirty="0"/>
          </a:p>
        </p:txBody>
      </p:sp>
    </p:spTree>
    <p:extLst>
      <p:ext uri="{BB962C8B-B14F-4D97-AF65-F5344CB8AC3E}">
        <p14:creationId xmlns:p14="http://schemas.microsoft.com/office/powerpoint/2010/main" val="85580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BC63-CE77-33AC-49CF-3DC4AEE8D035}"/>
              </a:ext>
            </a:extLst>
          </p:cNvPr>
          <p:cNvSpPr>
            <a:spLocks noGrp="1"/>
          </p:cNvSpPr>
          <p:nvPr>
            <p:ph type="title"/>
          </p:nvPr>
        </p:nvSpPr>
        <p:spPr/>
        <p:txBody>
          <a:bodyPr/>
          <a:lstStyle/>
          <a:p>
            <a:r>
              <a:rPr lang="en-US" dirty="0"/>
              <a:t>Additional Features </a:t>
            </a:r>
          </a:p>
        </p:txBody>
      </p:sp>
      <p:sp>
        <p:nvSpPr>
          <p:cNvPr id="3" name="Content Placeholder 2">
            <a:extLst>
              <a:ext uri="{FF2B5EF4-FFF2-40B4-BE49-F238E27FC236}">
                <a16:creationId xmlns:a16="http://schemas.microsoft.com/office/drawing/2014/main" id="{03809C6F-8B22-2B83-4E19-02F1A2DFEE6E}"/>
              </a:ext>
            </a:extLst>
          </p:cNvPr>
          <p:cNvSpPr>
            <a:spLocks noGrp="1"/>
          </p:cNvSpPr>
          <p:nvPr>
            <p:ph idx="1"/>
          </p:nvPr>
        </p:nvSpPr>
        <p:spPr/>
        <p:txBody>
          <a:bodyPr/>
          <a:lstStyle/>
          <a:p>
            <a:r>
              <a:rPr lang="en-US" b="1" dirty="0"/>
              <a:t>Visualizing OD Demand and Network Files for Planning</a:t>
            </a:r>
          </a:p>
          <a:p>
            <a:pPr>
              <a:buFont typeface="Arial" panose="020B0604020202020204" pitchFamily="34" charset="0"/>
              <a:buChar char="•"/>
            </a:pPr>
            <a:r>
              <a:rPr lang="en-US" b="1" dirty="0"/>
              <a:t>Problem Statement</a:t>
            </a:r>
            <a:r>
              <a:rPr lang="en-US" dirty="0"/>
              <a:t>: Visualizing demand and network data is critical for effective planning and decision-making. However, ensuring compatibility between data formats and visualization tools like QGIS can be challenging.</a:t>
            </a:r>
          </a:p>
          <a:p>
            <a:endParaRPr lang="en-US" dirty="0"/>
          </a:p>
        </p:txBody>
      </p:sp>
    </p:spTree>
    <p:extLst>
      <p:ext uri="{BB962C8B-B14F-4D97-AF65-F5344CB8AC3E}">
        <p14:creationId xmlns:p14="http://schemas.microsoft.com/office/powerpoint/2010/main" val="323883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F9FB-C775-4BEF-5BF3-C321FC5E2ABE}"/>
              </a:ext>
            </a:extLst>
          </p:cNvPr>
          <p:cNvSpPr>
            <a:spLocks noGrp="1"/>
          </p:cNvSpPr>
          <p:nvPr>
            <p:ph type="title"/>
          </p:nvPr>
        </p:nvSpPr>
        <p:spPr/>
        <p:txBody>
          <a:bodyPr/>
          <a:lstStyle/>
          <a:p>
            <a:r>
              <a:rPr lang="en-US" dirty="0"/>
              <a:t>Potential Use in RTA at Dubai (1)</a:t>
            </a:r>
          </a:p>
        </p:txBody>
      </p:sp>
      <p:sp>
        <p:nvSpPr>
          <p:cNvPr id="3" name="Content Placeholder 2">
            <a:extLst>
              <a:ext uri="{FF2B5EF4-FFF2-40B4-BE49-F238E27FC236}">
                <a16:creationId xmlns:a16="http://schemas.microsoft.com/office/drawing/2014/main" id="{2541D661-CA2C-486A-F89F-4F1F34F0EC4E}"/>
              </a:ext>
            </a:extLst>
          </p:cNvPr>
          <p:cNvSpPr>
            <a:spLocks noGrp="1"/>
          </p:cNvSpPr>
          <p:nvPr>
            <p:ph idx="1"/>
          </p:nvPr>
        </p:nvSpPr>
        <p:spPr/>
        <p:txBody>
          <a:bodyPr>
            <a:normAutofit lnSpcReduction="10000"/>
          </a:bodyPr>
          <a:lstStyle/>
          <a:p>
            <a:r>
              <a:rPr lang="en-US" b="1" dirty="0"/>
              <a:t>Optimizing Public Transit Route Planning</a:t>
            </a:r>
          </a:p>
          <a:p>
            <a:pPr>
              <a:buFont typeface="Arial" panose="020B0604020202020204" pitchFamily="34" charset="0"/>
              <a:buChar char="•"/>
            </a:pPr>
            <a:r>
              <a:rPr lang="en-US" b="1" dirty="0"/>
              <a:t>Use Case</a:t>
            </a:r>
            <a:r>
              <a:rPr lang="en-US" dirty="0"/>
              <a:t>: Using demand forecasting tools, RTA engineers can analyze and predict travel patterns to optimize public transit routes across Dubai. By understanding high-demand zones and analyzing passenger movements between different areas, RTA can enhance bus routes, metro schedules, and the integration of multimodal transportation.</a:t>
            </a:r>
          </a:p>
          <a:p>
            <a:pPr>
              <a:buFont typeface="Arial" panose="020B0604020202020204" pitchFamily="34" charset="0"/>
              <a:buChar char="•"/>
            </a:pPr>
            <a:r>
              <a:rPr lang="en-US" b="1" dirty="0"/>
              <a:t>Benefit</a:t>
            </a:r>
            <a:r>
              <a:rPr lang="en-US" dirty="0"/>
              <a:t>: This enables more efficient use of public resources, reduces wait times, and improves service coverage in areas with high demand, thereby enhancing commuter satisfaction and reducing congestion.</a:t>
            </a:r>
          </a:p>
          <a:p>
            <a:endParaRPr lang="en-US" dirty="0"/>
          </a:p>
        </p:txBody>
      </p:sp>
    </p:spTree>
    <p:extLst>
      <p:ext uri="{BB962C8B-B14F-4D97-AF65-F5344CB8AC3E}">
        <p14:creationId xmlns:p14="http://schemas.microsoft.com/office/powerpoint/2010/main" val="396452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9932A-E7B0-0DC6-E647-467B8DBA5A1A}"/>
              </a:ext>
            </a:extLst>
          </p:cNvPr>
          <p:cNvSpPr>
            <a:spLocks noGrp="1"/>
          </p:cNvSpPr>
          <p:nvPr>
            <p:ph type="title"/>
          </p:nvPr>
        </p:nvSpPr>
        <p:spPr/>
        <p:txBody>
          <a:bodyPr/>
          <a:lstStyle/>
          <a:p>
            <a:r>
              <a:rPr lang="en-US" dirty="0"/>
              <a:t>Potential Use in RTA at Dubai (2)</a:t>
            </a:r>
          </a:p>
        </p:txBody>
      </p:sp>
      <p:sp>
        <p:nvSpPr>
          <p:cNvPr id="3" name="Content Placeholder 2">
            <a:extLst>
              <a:ext uri="{FF2B5EF4-FFF2-40B4-BE49-F238E27FC236}">
                <a16:creationId xmlns:a16="http://schemas.microsoft.com/office/drawing/2014/main" id="{ABF984B0-D9F8-D6B5-4875-6166A98C02C9}"/>
              </a:ext>
            </a:extLst>
          </p:cNvPr>
          <p:cNvSpPr>
            <a:spLocks noGrp="1"/>
          </p:cNvSpPr>
          <p:nvPr>
            <p:ph idx="1"/>
          </p:nvPr>
        </p:nvSpPr>
        <p:spPr/>
        <p:txBody>
          <a:bodyPr/>
          <a:lstStyle/>
          <a:p>
            <a:r>
              <a:rPr lang="en-US" b="1" dirty="0"/>
              <a:t>Identifying and Mitigating Traffic Bottlenecks</a:t>
            </a:r>
          </a:p>
          <a:p>
            <a:pPr>
              <a:buFont typeface="Arial" panose="020B0604020202020204" pitchFamily="34" charset="0"/>
              <a:buChar char="•"/>
            </a:pPr>
            <a:r>
              <a:rPr lang="en-US" b="1" dirty="0"/>
              <a:t>Use Case</a:t>
            </a:r>
            <a:r>
              <a:rPr lang="en-US" dirty="0"/>
              <a:t>: Traffic engineers can use OD demand matrices to identify recurring traffic bottlenecks and analyze peak-hour congestion patterns across Dubai’s major roads and highways. By simulating different scenarios, such as road expansions or signal timing changes, engineers can propose strategies to alleviate congestion.</a:t>
            </a:r>
          </a:p>
          <a:p>
            <a:pPr>
              <a:buFont typeface="Arial" panose="020B0604020202020204" pitchFamily="34" charset="0"/>
              <a:buChar char="•"/>
            </a:pPr>
            <a:r>
              <a:rPr lang="en-US" b="1" dirty="0"/>
              <a:t>Benefit</a:t>
            </a:r>
            <a:r>
              <a:rPr lang="en-US" dirty="0"/>
              <a:t>: Reduces delays and improves the overall flow of traffic during rush hours, especially in key commercial and residential areas.</a:t>
            </a:r>
          </a:p>
          <a:p>
            <a:endParaRPr lang="en-US" dirty="0"/>
          </a:p>
        </p:txBody>
      </p:sp>
    </p:spTree>
    <p:extLst>
      <p:ext uri="{BB962C8B-B14F-4D97-AF65-F5344CB8AC3E}">
        <p14:creationId xmlns:p14="http://schemas.microsoft.com/office/powerpoint/2010/main" val="1534847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9F83AB-C62E-49FB-8AEC-08AFC426E583}"/>
              </a:ext>
            </a:extLst>
          </p:cNvPr>
          <p:cNvSpPr>
            <a:spLocks noGrp="1"/>
          </p:cNvSpPr>
          <p:nvPr>
            <p:ph type="title"/>
          </p:nvPr>
        </p:nvSpPr>
        <p:spPr/>
        <p:txBody>
          <a:bodyPr/>
          <a:lstStyle/>
          <a:p>
            <a:r>
              <a:rPr lang="en-US" dirty="0"/>
              <a:t>Introduction and Background Knowledge</a:t>
            </a:r>
          </a:p>
        </p:txBody>
      </p:sp>
      <p:sp>
        <p:nvSpPr>
          <p:cNvPr id="5" name="Rectangle 4">
            <a:extLst>
              <a:ext uri="{FF2B5EF4-FFF2-40B4-BE49-F238E27FC236}">
                <a16:creationId xmlns:a16="http://schemas.microsoft.com/office/drawing/2014/main" id="{094B14C1-7482-4428-A11E-8768139DDBB2}"/>
              </a:ext>
            </a:extLst>
          </p:cNvPr>
          <p:cNvSpPr/>
          <p:nvPr/>
        </p:nvSpPr>
        <p:spPr>
          <a:xfrm>
            <a:off x="521551" y="1925160"/>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 Trip Generation</a:t>
            </a:r>
          </a:p>
        </p:txBody>
      </p:sp>
      <p:sp>
        <p:nvSpPr>
          <p:cNvPr id="6" name="Rectangle 5">
            <a:extLst>
              <a:ext uri="{FF2B5EF4-FFF2-40B4-BE49-F238E27FC236}">
                <a16:creationId xmlns:a16="http://schemas.microsoft.com/office/drawing/2014/main" id="{4D8AEEFF-15A9-496F-81DC-105772AB8113}"/>
              </a:ext>
            </a:extLst>
          </p:cNvPr>
          <p:cNvSpPr/>
          <p:nvPr/>
        </p:nvSpPr>
        <p:spPr>
          <a:xfrm>
            <a:off x="521548" y="2919737"/>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Trip Distribution</a:t>
            </a:r>
          </a:p>
        </p:txBody>
      </p:sp>
      <p:sp>
        <p:nvSpPr>
          <p:cNvPr id="7" name="Rectangle 6">
            <a:extLst>
              <a:ext uri="{FF2B5EF4-FFF2-40B4-BE49-F238E27FC236}">
                <a16:creationId xmlns:a16="http://schemas.microsoft.com/office/drawing/2014/main" id="{2932AA8E-BEDE-415F-B732-5339CDB8CA77}"/>
              </a:ext>
            </a:extLst>
          </p:cNvPr>
          <p:cNvSpPr/>
          <p:nvPr/>
        </p:nvSpPr>
        <p:spPr>
          <a:xfrm>
            <a:off x="521548" y="3914314"/>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Mode Choice</a:t>
            </a:r>
          </a:p>
        </p:txBody>
      </p:sp>
      <p:sp>
        <p:nvSpPr>
          <p:cNvPr id="8" name="Rectangle 7">
            <a:extLst>
              <a:ext uri="{FF2B5EF4-FFF2-40B4-BE49-F238E27FC236}">
                <a16:creationId xmlns:a16="http://schemas.microsoft.com/office/drawing/2014/main" id="{36487516-A826-4196-90D6-A7DD3C5366F8}"/>
              </a:ext>
            </a:extLst>
          </p:cNvPr>
          <p:cNvSpPr/>
          <p:nvPr/>
        </p:nvSpPr>
        <p:spPr>
          <a:xfrm>
            <a:off x="521548" y="4908891"/>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Traffic Assignments</a:t>
            </a:r>
          </a:p>
        </p:txBody>
      </p:sp>
      <p:sp>
        <p:nvSpPr>
          <p:cNvPr id="9" name="Rectangle 8">
            <a:extLst>
              <a:ext uri="{FF2B5EF4-FFF2-40B4-BE49-F238E27FC236}">
                <a16:creationId xmlns:a16="http://schemas.microsoft.com/office/drawing/2014/main" id="{1F196920-94FF-4971-9581-6685C8FBA1D1}"/>
              </a:ext>
            </a:extLst>
          </p:cNvPr>
          <p:cNvSpPr/>
          <p:nvPr/>
        </p:nvSpPr>
        <p:spPr>
          <a:xfrm>
            <a:off x="521548" y="5903468"/>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of Performance Measures</a:t>
            </a:r>
          </a:p>
        </p:txBody>
      </p:sp>
      <p:cxnSp>
        <p:nvCxnSpPr>
          <p:cNvPr id="3" name="Straight Arrow Connector 2">
            <a:extLst>
              <a:ext uri="{FF2B5EF4-FFF2-40B4-BE49-F238E27FC236}">
                <a16:creationId xmlns:a16="http://schemas.microsoft.com/office/drawing/2014/main" id="{2270205D-00CD-41FF-9913-22EFD59F499D}"/>
              </a:ext>
            </a:extLst>
          </p:cNvPr>
          <p:cNvCxnSpPr>
            <a:stCxn id="5" idx="2"/>
            <a:endCxn id="6" idx="0"/>
          </p:cNvCxnSpPr>
          <p:nvPr/>
        </p:nvCxnSpPr>
        <p:spPr>
          <a:xfrm flipH="1">
            <a:off x="2565138" y="2425032"/>
            <a:ext cx="3"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F06B5F-283F-4BD9-9149-BFEC995B9233}"/>
              </a:ext>
            </a:extLst>
          </p:cNvPr>
          <p:cNvCxnSpPr>
            <a:stCxn id="6" idx="2"/>
            <a:endCxn id="7" idx="0"/>
          </p:cNvCxnSpPr>
          <p:nvPr/>
        </p:nvCxnSpPr>
        <p:spPr>
          <a:xfrm>
            <a:off x="2565138" y="3419609"/>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9C0F63-4022-4624-869D-3F858D95CBA2}"/>
              </a:ext>
            </a:extLst>
          </p:cNvPr>
          <p:cNvCxnSpPr>
            <a:stCxn id="7" idx="2"/>
            <a:endCxn id="8" idx="0"/>
          </p:cNvCxnSpPr>
          <p:nvPr/>
        </p:nvCxnSpPr>
        <p:spPr>
          <a:xfrm>
            <a:off x="2565138" y="4414186"/>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19B258-E401-490E-8A3D-9C474914271D}"/>
              </a:ext>
            </a:extLst>
          </p:cNvPr>
          <p:cNvCxnSpPr>
            <a:stCxn id="8" idx="2"/>
            <a:endCxn id="9" idx="0"/>
          </p:cNvCxnSpPr>
          <p:nvPr/>
        </p:nvCxnSpPr>
        <p:spPr>
          <a:xfrm>
            <a:off x="2565138" y="5408763"/>
            <a:ext cx="0" cy="4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09BED0-368C-4A80-A590-6DAAF56B7A4A}"/>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sp>
        <p:nvSpPr>
          <p:cNvPr id="18" name="Rectangle: Rounded Corners 17">
            <a:extLst>
              <a:ext uri="{FF2B5EF4-FFF2-40B4-BE49-F238E27FC236}">
                <a16:creationId xmlns:a16="http://schemas.microsoft.com/office/drawing/2014/main" id="{B0D5E670-D771-46A1-BE70-E51A5B89A6F0}"/>
              </a:ext>
            </a:extLst>
          </p:cNvPr>
          <p:cNvSpPr/>
          <p:nvPr/>
        </p:nvSpPr>
        <p:spPr>
          <a:xfrm>
            <a:off x="375093" y="1770095"/>
            <a:ext cx="4380086" cy="1804578"/>
          </a:xfrm>
          <a:prstGeom prst="roundRect">
            <a:avLst>
              <a:gd name="adj" fmla="val 8524"/>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TextBox 1">
            <a:extLst>
              <a:ext uri="{FF2B5EF4-FFF2-40B4-BE49-F238E27FC236}">
                <a16:creationId xmlns:a16="http://schemas.microsoft.com/office/drawing/2014/main" id="{28BC80D0-5E28-467F-BCB7-65D60026A672}"/>
              </a:ext>
            </a:extLst>
          </p:cNvPr>
          <p:cNvSpPr txBox="1"/>
          <p:nvPr/>
        </p:nvSpPr>
        <p:spPr>
          <a:xfrm>
            <a:off x="4755179" y="1990430"/>
            <a:ext cx="7195111" cy="369332"/>
          </a:xfrm>
          <a:prstGeom prst="rect">
            <a:avLst/>
          </a:prstGeom>
          <a:noFill/>
        </p:spPr>
        <p:txBody>
          <a:bodyPr wrap="none" rtlCol="0">
            <a:spAutoFit/>
          </a:bodyPr>
          <a:lstStyle/>
          <a:p>
            <a:r>
              <a:rPr lang="en-US" b="1" dirty="0"/>
              <a:t>How many trips enter or leave a zone/traffic-analysis-zone (TAZ)</a:t>
            </a:r>
          </a:p>
        </p:txBody>
      </p:sp>
      <p:sp>
        <p:nvSpPr>
          <p:cNvPr id="17" name="TextBox 16">
            <a:extLst>
              <a:ext uri="{FF2B5EF4-FFF2-40B4-BE49-F238E27FC236}">
                <a16:creationId xmlns:a16="http://schemas.microsoft.com/office/drawing/2014/main" id="{7AD8DACD-4F5F-4528-8935-EB124FC9266F}"/>
              </a:ext>
            </a:extLst>
          </p:cNvPr>
          <p:cNvSpPr txBox="1"/>
          <p:nvPr/>
        </p:nvSpPr>
        <p:spPr>
          <a:xfrm>
            <a:off x="4755179" y="2985007"/>
            <a:ext cx="6562438" cy="369332"/>
          </a:xfrm>
          <a:prstGeom prst="rect">
            <a:avLst/>
          </a:prstGeom>
          <a:noFill/>
        </p:spPr>
        <p:txBody>
          <a:bodyPr wrap="none" rtlCol="0">
            <a:spAutoFit/>
          </a:bodyPr>
          <a:lstStyle/>
          <a:p>
            <a:r>
              <a:rPr lang="en-US" b="1" dirty="0"/>
              <a:t>How many trips from each zone/TAZ end in all zones/TAZs</a:t>
            </a:r>
          </a:p>
        </p:txBody>
      </p:sp>
      <p:sp>
        <p:nvSpPr>
          <p:cNvPr id="19" name="TextBox 18">
            <a:extLst>
              <a:ext uri="{FF2B5EF4-FFF2-40B4-BE49-F238E27FC236}">
                <a16:creationId xmlns:a16="http://schemas.microsoft.com/office/drawing/2014/main" id="{7F5FCA3A-423D-4CDA-BD1C-F64827086B11}"/>
              </a:ext>
            </a:extLst>
          </p:cNvPr>
          <p:cNvSpPr txBox="1"/>
          <p:nvPr/>
        </p:nvSpPr>
        <p:spPr>
          <a:xfrm>
            <a:off x="4755179" y="3837367"/>
            <a:ext cx="7179646" cy="646331"/>
          </a:xfrm>
          <a:prstGeom prst="rect">
            <a:avLst/>
          </a:prstGeom>
          <a:noFill/>
        </p:spPr>
        <p:txBody>
          <a:bodyPr wrap="square" rtlCol="0">
            <a:spAutoFit/>
          </a:bodyPr>
          <a:lstStyle/>
          <a:p>
            <a:r>
              <a:rPr lang="en-US" dirty="0"/>
              <a:t>Which travel mode is used (e.g., vehicle, transit, or walk) to complete those trips</a:t>
            </a:r>
          </a:p>
        </p:txBody>
      </p:sp>
      <p:sp>
        <p:nvSpPr>
          <p:cNvPr id="20" name="TextBox 19">
            <a:extLst>
              <a:ext uri="{FF2B5EF4-FFF2-40B4-BE49-F238E27FC236}">
                <a16:creationId xmlns:a16="http://schemas.microsoft.com/office/drawing/2014/main" id="{CC708F82-DC2F-4709-A744-C7E4A8A99AE2}"/>
              </a:ext>
            </a:extLst>
          </p:cNvPr>
          <p:cNvSpPr txBox="1"/>
          <p:nvPr/>
        </p:nvSpPr>
        <p:spPr>
          <a:xfrm>
            <a:off x="4755179" y="4974161"/>
            <a:ext cx="7179646" cy="369332"/>
          </a:xfrm>
          <a:prstGeom prst="rect">
            <a:avLst/>
          </a:prstGeom>
          <a:noFill/>
        </p:spPr>
        <p:txBody>
          <a:bodyPr wrap="square" rtlCol="0">
            <a:spAutoFit/>
          </a:bodyPr>
          <a:lstStyle/>
          <a:p>
            <a:r>
              <a:rPr lang="en-US" dirty="0"/>
              <a:t>Vehicles/traffic flow to different paths during travel</a:t>
            </a:r>
          </a:p>
        </p:txBody>
      </p:sp>
      <p:sp>
        <p:nvSpPr>
          <p:cNvPr id="10" name="TextBox 9">
            <a:extLst>
              <a:ext uri="{FF2B5EF4-FFF2-40B4-BE49-F238E27FC236}">
                <a16:creationId xmlns:a16="http://schemas.microsoft.com/office/drawing/2014/main" id="{9AF1F706-8E9B-42E1-B45E-DD533FA1CA92}"/>
              </a:ext>
            </a:extLst>
          </p:cNvPr>
          <p:cNvSpPr txBox="1"/>
          <p:nvPr/>
        </p:nvSpPr>
        <p:spPr>
          <a:xfrm rot="16200000">
            <a:off x="-600815" y="2487718"/>
            <a:ext cx="1582484" cy="369332"/>
          </a:xfrm>
          <a:prstGeom prst="rect">
            <a:avLst/>
          </a:prstGeom>
          <a:noFill/>
        </p:spPr>
        <p:txBody>
          <a:bodyPr wrap="none" rtlCol="0">
            <a:spAutoFit/>
          </a:bodyPr>
          <a:lstStyle/>
          <a:p>
            <a:r>
              <a:rPr lang="en-US" dirty="0"/>
              <a:t>Grid2demand</a:t>
            </a:r>
          </a:p>
        </p:txBody>
      </p:sp>
    </p:spTree>
    <p:extLst>
      <p:ext uri="{BB962C8B-B14F-4D97-AF65-F5344CB8AC3E}">
        <p14:creationId xmlns:p14="http://schemas.microsoft.com/office/powerpoint/2010/main" val="1716644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15AF-886E-4F71-816F-4A942256C1E6}"/>
              </a:ext>
            </a:extLst>
          </p:cNvPr>
          <p:cNvSpPr>
            <a:spLocks noGrp="1"/>
          </p:cNvSpPr>
          <p:nvPr>
            <p:ph type="title"/>
          </p:nvPr>
        </p:nvSpPr>
        <p:spPr/>
        <p:txBody>
          <a:bodyPr/>
          <a:lstStyle/>
          <a:p>
            <a:r>
              <a:rPr lang="en-US" dirty="0"/>
              <a:t>Trip Generation</a:t>
            </a:r>
          </a:p>
        </p:txBody>
      </p:sp>
      <p:sp>
        <p:nvSpPr>
          <p:cNvPr id="7" name="TextBox 6">
            <a:extLst>
              <a:ext uri="{FF2B5EF4-FFF2-40B4-BE49-F238E27FC236}">
                <a16:creationId xmlns:a16="http://schemas.microsoft.com/office/drawing/2014/main" id="{AFCC507E-00DE-49F6-8CFE-D4A2999DE37C}"/>
              </a:ext>
            </a:extLst>
          </p:cNvPr>
          <p:cNvSpPr txBox="1"/>
          <p:nvPr/>
        </p:nvSpPr>
        <p:spPr>
          <a:xfrm>
            <a:off x="446607" y="1377700"/>
            <a:ext cx="4237057" cy="369332"/>
          </a:xfrm>
          <a:prstGeom prst="rect">
            <a:avLst/>
          </a:prstGeom>
          <a:noFill/>
        </p:spPr>
        <p:txBody>
          <a:bodyPr wrap="none" rtlCol="0">
            <a:spAutoFit/>
          </a:bodyPr>
          <a:lstStyle/>
          <a:p>
            <a:r>
              <a:rPr lang="en-US" b="1" dirty="0"/>
              <a:t>Four step transportation forecasting </a:t>
            </a:r>
          </a:p>
        </p:txBody>
      </p:sp>
      <p:pic>
        <p:nvPicPr>
          <p:cNvPr id="30" name="Picture 29">
            <a:extLst>
              <a:ext uri="{FF2B5EF4-FFF2-40B4-BE49-F238E27FC236}">
                <a16:creationId xmlns:a16="http://schemas.microsoft.com/office/drawing/2014/main" id="{775DAF43-005C-4F41-BCE1-0168FE405D80}"/>
              </a:ext>
            </a:extLst>
          </p:cNvPr>
          <p:cNvPicPr>
            <a:picLocks noChangeAspect="1"/>
          </p:cNvPicPr>
          <p:nvPr/>
        </p:nvPicPr>
        <p:blipFill>
          <a:blip r:embed="rId3">
            <a:alphaModFix amt="20000"/>
          </a:blip>
          <a:stretch>
            <a:fillRect/>
          </a:stretch>
        </p:blipFill>
        <p:spPr>
          <a:xfrm>
            <a:off x="0" y="1747032"/>
            <a:ext cx="4791871" cy="4669941"/>
          </a:xfrm>
          <a:prstGeom prst="rect">
            <a:avLst/>
          </a:prstGeom>
        </p:spPr>
      </p:pic>
      <p:sp>
        <p:nvSpPr>
          <p:cNvPr id="31" name="Rectangle 30">
            <a:extLst>
              <a:ext uri="{FF2B5EF4-FFF2-40B4-BE49-F238E27FC236}">
                <a16:creationId xmlns:a16="http://schemas.microsoft.com/office/drawing/2014/main" id="{7C38490B-7F49-42FC-983D-9D07B84BA5E9}"/>
              </a:ext>
            </a:extLst>
          </p:cNvPr>
          <p:cNvSpPr/>
          <p:nvPr/>
        </p:nvSpPr>
        <p:spPr>
          <a:xfrm>
            <a:off x="521551" y="1925160"/>
            <a:ext cx="4087179" cy="499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 Trip Generation</a:t>
            </a:r>
          </a:p>
        </p:txBody>
      </p:sp>
      <p:sp>
        <p:nvSpPr>
          <p:cNvPr id="32" name="Content Placeholder 2">
            <a:extLst>
              <a:ext uri="{FF2B5EF4-FFF2-40B4-BE49-F238E27FC236}">
                <a16:creationId xmlns:a16="http://schemas.microsoft.com/office/drawing/2014/main" id="{AA2DE08E-5740-4DC9-BBD2-49E718812AC7}"/>
              </a:ext>
            </a:extLst>
          </p:cNvPr>
          <p:cNvSpPr txBox="1">
            <a:spLocks/>
          </p:cNvSpPr>
          <p:nvPr/>
        </p:nvSpPr>
        <p:spPr>
          <a:xfrm>
            <a:off x="5313422" y="1867932"/>
            <a:ext cx="6878578" cy="45490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b="1" dirty="0">
                <a:solidFill>
                  <a:sysClr val="windowText" lastClr="000000"/>
                </a:solidFill>
              </a:rPr>
              <a:t>First step in the four-step model</a:t>
            </a:r>
          </a:p>
          <a:p>
            <a:pPr marL="342900" indent="-342900" algn="just">
              <a:buFont typeface="Arial" panose="020B0604020202020204" pitchFamily="34" charset="0"/>
              <a:buChar char="•"/>
            </a:pPr>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Socio-demographic and economic data</a:t>
            </a:r>
          </a:p>
          <a:p>
            <a:pPr marL="1028700" lvl="1" indent="-342900" algn="just">
              <a:buFont typeface="Wingdings" panose="05000000000000000000" pitchFamily="2" charset="2"/>
              <a:buChar char="q"/>
            </a:pPr>
            <a:r>
              <a:rPr lang="en-US" sz="1800" b="1" dirty="0">
                <a:solidFill>
                  <a:sysClr val="windowText" lastClr="000000"/>
                </a:solidFill>
              </a:rPr>
              <a:t>Household size/income</a:t>
            </a:r>
          </a:p>
          <a:p>
            <a:pPr marL="1028700" lvl="1" indent="-342900" algn="just">
              <a:buFont typeface="Wingdings" panose="05000000000000000000" pitchFamily="2" charset="2"/>
              <a:buChar char="q"/>
            </a:pPr>
            <a:r>
              <a:rPr lang="en-US" sz="1800" b="1" dirty="0">
                <a:solidFill>
                  <a:sysClr val="windowText" lastClr="000000"/>
                </a:solidFill>
              </a:rPr>
              <a:t>Gender/age</a:t>
            </a:r>
          </a:p>
          <a:p>
            <a:pPr algn="just"/>
            <a:endParaRPr lang="en-US" sz="2400" b="1" dirty="0">
              <a:solidFill>
                <a:sysClr val="windowText" lastClr="000000"/>
              </a:solidFill>
            </a:endParaRPr>
          </a:p>
          <a:p>
            <a:pPr marL="342900" indent="-342900" algn="just">
              <a:buFont typeface="Arial" panose="020B0604020202020204" pitchFamily="34" charset="0"/>
              <a:buChar char="•"/>
            </a:pPr>
            <a:r>
              <a:rPr lang="en-US" sz="2400" b="1" dirty="0">
                <a:solidFill>
                  <a:sysClr val="windowText" lastClr="000000"/>
                </a:solidFill>
              </a:rPr>
              <a:t>Trips are grouped by different purposes</a:t>
            </a:r>
          </a:p>
          <a:p>
            <a:pPr marL="1028700" lvl="1" indent="-342900" algn="just">
              <a:buFont typeface="Wingdings" panose="05000000000000000000" pitchFamily="2" charset="2"/>
              <a:buChar char="q"/>
            </a:pPr>
            <a:r>
              <a:rPr lang="en-US" sz="1800" b="1" dirty="0">
                <a:solidFill>
                  <a:sysClr val="windowText" lastClr="000000"/>
                </a:solidFill>
              </a:rPr>
              <a:t>Home-based work (HBW)</a:t>
            </a:r>
          </a:p>
          <a:p>
            <a:pPr marL="1028700" lvl="1" indent="-342900" algn="just">
              <a:buFont typeface="Wingdings" panose="05000000000000000000" pitchFamily="2" charset="2"/>
              <a:buChar char="q"/>
            </a:pPr>
            <a:r>
              <a:rPr lang="en-US" sz="1800" b="1" dirty="0">
                <a:solidFill>
                  <a:sysClr val="windowText" lastClr="000000"/>
                </a:solidFill>
              </a:rPr>
              <a:t>Home-based other (HBO)</a:t>
            </a:r>
          </a:p>
          <a:p>
            <a:pPr marL="1028700" lvl="1" indent="-342900" algn="just">
              <a:buFont typeface="Wingdings" panose="05000000000000000000" pitchFamily="2" charset="2"/>
              <a:buChar char="q"/>
            </a:pPr>
            <a:r>
              <a:rPr lang="en-US" sz="1800" b="1" dirty="0">
                <a:solidFill>
                  <a:sysClr val="windowText" lastClr="000000"/>
                </a:solidFill>
              </a:rPr>
              <a:t>Nonhome-based (NHB)</a:t>
            </a:r>
            <a:endParaRPr lang="en-US"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algn="just"/>
            <a:endParaRPr lang="en-US" sz="2400" b="1" dirty="0">
              <a:solidFill>
                <a:sysClr val="windowText" lastClr="000000"/>
              </a:solidFill>
            </a:endParaRPr>
          </a:p>
          <a:p>
            <a:pPr marL="400050" indent="-400050" algn="just">
              <a:buFont typeface="Arial" panose="020B0604020202020204" pitchFamily="34" charset="0"/>
              <a:buChar char="•"/>
            </a:pPr>
            <a:endParaRPr lang="en-US" sz="2400" dirty="0">
              <a:solidFill>
                <a:sysClr val="windowText" lastClr="000000"/>
              </a:solidFill>
            </a:endParaRPr>
          </a:p>
        </p:txBody>
      </p:sp>
    </p:spTree>
    <p:extLst>
      <p:ext uri="{BB962C8B-B14F-4D97-AF65-F5344CB8AC3E}">
        <p14:creationId xmlns:p14="http://schemas.microsoft.com/office/powerpoint/2010/main" val="735188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2992</Words>
  <Application>Microsoft Office PowerPoint</Application>
  <PresentationFormat>Widescreen</PresentationFormat>
  <Paragraphs>344</Paragraphs>
  <Slides>26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Aptos</vt:lpstr>
      <vt:lpstr>Aptos Display</vt:lpstr>
      <vt:lpstr>Arial</vt:lpstr>
      <vt:lpstr>Cambria Math</vt:lpstr>
      <vt:lpstr>lucida Grande</vt:lpstr>
      <vt:lpstr>Wingdings</vt:lpstr>
      <vt:lpstr>Office Theme</vt:lpstr>
      <vt:lpstr>GRID2DEMAND: A tool for generating zone-to-zone travel demand based on grid zones  Roy Luo, Xuesong (Simon) Zhou at ASU  Presented at RTA Training Cycle 2024</vt:lpstr>
      <vt:lpstr>Problems to Solve (1)</vt:lpstr>
      <vt:lpstr>Problems to Solve (2)</vt:lpstr>
      <vt:lpstr>Problems to Solve (3)</vt:lpstr>
      <vt:lpstr>Additional Features </vt:lpstr>
      <vt:lpstr>Potential Use in RTA at Dubai (1)</vt:lpstr>
      <vt:lpstr>Potential Use in RTA at Dubai (2)</vt:lpstr>
      <vt:lpstr>Introduction and Background Knowledge</vt:lpstr>
      <vt:lpstr>Trip Generation</vt:lpstr>
      <vt:lpstr>Trips (Production/Attraction)</vt:lpstr>
      <vt:lpstr>Trip Distribution</vt:lpstr>
      <vt:lpstr>Origin-Destination Matrix</vt:lpstr>
      <vt:lpstr>Gravity Model</vt:lpstr>
      <vt:lpstr>Gravity Model for OD matrix</vt:lpstr>
      <vt:lpstr>GRID2DEMAND Framework</vt:lpstr>
      <vt:lpstr>Dubai Downtown Area</vt:lpstr>
      <vt:lpstr>PowerPoint Presentation</vt:lpstr>
      <vt:lpstr>PowerPoint Presentation</vt:lpstr>
      <vt:lpstr>PowerPoint Presentation</vt:lpstr>
      <vt:lpstr>Why grid zones?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Z</dc:creator>
  <cp:lastModifiedBy>Xiangyong Luo (Student)</cp:lastModifiedBy>
  <cp:revision>13</cp:revision>
  <dcterms:created xsi:type="dcterms:W3CDTF">2024-09-04T19:56:36Z</dcterms:created>
  <dcterms:modified xsi:type="dcterms:W3CDTF">2024-09-05T05:21:31Z</dcterms:modified>
</cp:coreProperties>
</file>